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>
  <p:sldMasterIdLst>
    <p:sldMasterId id="2147483742" r:id="rId1"/>
    <p:sldMasterId id="2147483743" r:id="rId2"/>
  </p:sldMasterIdLst>
  <p:notesMasterIdLst>
    <p:notesMasterId r:id="rId104"/>
  </p:notesMasterIdLst>
  <p:sldIdLst>
    <p:sldId id="256" r:id="rId3"/>
    <p:sldId id="257" r:id="rId4"/>
    <p:sldId id="258" r:id="rId5"/>
    <p:sldId id="259" r:id="rId6"/>
    <p:sldId id="328" r:id="rId7"/>
    <p:sldId id="329" r:id="rId8"/>
    <p:sldId id="330" r:id="rId9"/>
    <p:sldId id="331" r:id="rId10"/>
    <p:sldId id="332" r:id="rId11"/>
    <p:sldId id="333" r:id="rId12"/>
    <p:sldId id="334" r:id="rId13"/>
    <p:sldId id="335" r:id="rId14"/>
    <p:sldId id="268" r:id="rId15"/>
    <p:sldId id="269" r:id="rId16"/>
    <p:sldId id="270" r:id="rId17"/>
    <p:sldId id="271" r:id="rId18"/>
    <p:sldId id="336" r:id="rId19"/>
    <p:sldId id="337" r:id="rId20"/>
    <p:sldId id="338" r:id="rId21"/>
    <p:sldId id="272" r:id="rId22"/>
    <p:sldId id="274" r:id="rId23"/>
    <p:sldId id="285" r:id="rId24"/>
    <p:sldId id="324" r:id="rId25"/>
    <p:sldId id="325" r:id="rId26"/>
    <p:sldId id="326" r:id="rId27"/>
    <p:sldId id="327" r:id="rId28"/>
    <p:sldId id="404" r:id="rId29"/>
    <p:sldId id="405" r:id="rId30"/>
    <p:sldId id="406" r:id="rId31"/>
    <p:sldId id="407" r:id="rId32"/>
    <p:sldId id="408" r:id="rId33"/>
    <p:sldId id="409" r:id="rId34"/>
    <p:sldId id="410" r:id="rId35"/>
    <p:sldId id="411" r:id="rId36"/>
    <p:sldId id="412" r:id="rId37"/>
    <p:sldId id="413" r:id="rId38"/>
    <p:sldId id="347" r:id="rId39"/>
    <p:sldId id="289" r:id="rId40"/>
    <p:sldId id="290" r:id="rId41"/>
    <p:sldId id="291" r:id="rId42"/>
    <p:sldId id="348" r:id="rId43"/>
    <p:sldId id="349" r:id="rId44"/>
    <p:sldId id="288" r:id="rId45"/>
    <p:sldId id="350" r:id="rId46"/>
    <p:sldId id="292" r:id="rId47"/>
    <p:sldId id="351" r:id="rId48"/>
    <p:sldId id="352" r:id="rId49"/>
    <p:sldId id="353" r:id="rId50"/>
    <p:sldId id="354" r:id="rId51"/>
    <p:sldId id="355" r:id="rId52"/>
    <p:sldId id="356" r:id="rId53"/>
    <p:sldId id="357" r:id="rId54"/>
    <p:sldId id="358" r:id="rId55"/>
    <p:sldId id="359" r:id="rId56"/>
    <p:sldId id="360" r:id="rId57"/>
    <p:sldId id="361" r:id="rId58"/>
    <p:sldId id="362" r:id="rId59"/>
    <p:sldId id="363" r:id="rId60"/>
    <p:sldId id="364" r:id="rId61"/>
    <p:sldId id="365" r:id="rId62"/>
    <p:sldId id="366" r:id="rId63"/>
    <p:sldId id="367" r:id="rId64"/>
    <p:sldId id="368" r:id="rId65"/>
    <p:sldId id="369" r:id="rId66"/>
    <p:sldId id="370" r:id="rId67"/>
    <p:sldId id="371" r:id="rId68"/>
    <p:sldId id="372" r:id="rId69"/>
    <p:sldId id="373" r:id="rId70"/>
    <p:sldId id="374" r:id="rId71"/>
    <p:sldId id="375" r:id="rId72"/>
    <p:sldId id="376" r:id="rId73"/>
    <p:sldId id="377" r:id="rId74"/>
    <p:sldId id="378" r:id="rId75"/>
    <p:sldId id="379" r:id="rId76"/>
    <p:sldId id="380" r:id="rId77"/>
    <p:sldId id="381" r:id="rId78"/>
    <p:sldId id="382" r:id="rId79"/>
    <p:sldId id="383" r:id="rId80"/>
    <p:sldId id="384" r:id="rId81"/>
    <p:sldId id="385" r:id="rId82"/>
    <p:sldId id="386" r:id="rId83"/>
    <p:sldId id="387" r:id="rId84"/>
    <p:sldId id="388" r:id="rId85"/>
    <p:sldId id="389" r:id="rId86"/>
    <p:sldId id="390" r:id="rId87"/>
    <p:sldId id="391" r:id="rId88"/>
    <p:sldId id="392" r:id="rId89"/>
    <p:sldId id="393" r:id="rId90"/>
    <p:sldId id="394" r:id="rId91"/>
    <p:sldId id="395" r:id="rId92"/>
    <p:sldId id="396" r:id="rId93"/>
    <p:sldId id="397" r:id="rId94"/>
    <p:sldId id="398" r:id="rId95"/>
    <p:sldId id="399" r:id="rId96"/>
    <p:sldId id="400" r:id="rId97"/>
    <p:sldId id="401" r:id="rId98"/>
    <p:sldId id="402" r:id="rId99"/>
    <p:sldId id="403" r:id="rId100"/>
    <p:sldId id="346" r:id="rId101"/>
    <p:sldId id="281" r:id="rId102"/>
    <p:sldId id="276" r:id="rId103"/>
  </p:sldIdLst>
  <p:sldSz cx="18275300" cy="10279063"/>
  <p:notesSz cx="6858000" cy="9144000"/>
  <p:defaultTextStyle>
    <a:defPPr algn="l" rtl="0" eaLnBrk="0" latinLnBrk="0" hangingPunct="0">
      <a:defRPr kumimoji="1" lang="en-US" altLang="en-US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6">
          <p15:clr>
            <a:srgbClr val="A4A3A4"/>
          </p15:clr>
        </p15:guide>
        <p15:guide id="2" pos="287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9B0FF"/>
    <a:srgbClr val="D9D9D9"/>
    <a:srgbClr val="0020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579"/>
    <p:restoredTop sz="85093" autoAdjust="0"/>
  </p:normalViewPr>
  <p:slideViewPr>
    <p:cSldViewPr>
      <p:cViewPr varScale="1">
        <p:scale>
          <a:sx n="56" d="100"/>
          <a:sy n="56" d="100"/>
        </p:scale>
        <p:origin x="114" y="270"/>
      </p:cViewPr>
      <p:guideLst>
        <p:guide orient="horz" pos="2156"/>
        <p:guide pos="2877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14" cy="76214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6" Type="http://schemas.openxmlformats.org/officeDocument/2006/relationships/slide" Target="slides/slide14.xml"/><Relationship Id="rId107" Type="http://schemas.openxmlformats.org/officeDocument/2006/relationships/theme" Target="theme/theme1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08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6" Type="http://schemas.openxmlformats.org/officeDocument/2006/relationships/viewProps" Target="viewProp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2024-07-18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0709" y="685800"/>
            <a:ext cx="6096581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23208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F4262C-968C-4EE9-8164-CE16364706B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753015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F4262C-968C-4EE9-8164-CE16364706B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316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F4262C-968C-4EE9-8164-CE16364706B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123761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F4262C-968C-4EE9-8164-CE16364706B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302170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F4262C-968C-4EE9-8164-CE16364706B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954839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F4262C-968C-4EE9-8164-CE16364706B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639276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F4262C-968C-4EE9-8164-CE16364706B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307639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F4262C-968C-4EE9-8164-CE16364706B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313524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F4262C-968C-4EE9-8164-CE16364706B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5232386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F4262C-968C-4EE9-8164-CE16364706B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128714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276063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374755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128458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142067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910452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426284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973776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177987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255169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811786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8048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322579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07499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120114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192459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091509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154630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732689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231779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01326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07059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12420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272909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965624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342303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89532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623265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86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386922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87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372217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88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446817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89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621590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90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992998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91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72910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380721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92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293561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93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094068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94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985217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95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311264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96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322726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97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837124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98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43312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99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F4262C-968C-4EE9-8164-CE16364706B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297915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F4262C-968C-4EE9-8164-CE16364706B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53293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F4262C-968C-4EE9-8164-CE16364706B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533528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F4262C-968C-4EE9-8164-CE16364706B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583494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399" y="2130425"/>
            <a:ext cx="10363199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799" y="3886200"/>
            <a:ext cx="853439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1">
              <a:rPr lang="ko-KR" altLang="en-US" smtClean="0"/>
              <a:pPr/>
              <a:t>2024-07-18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-12314" y="2130425"/>
            <a:ext cx="121920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2024-07-18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99" y="274638"/>
            <a:ext cx="10972799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"/>
          </p:nvPr>
        </p:nvSpPr>
        <p:spPr>
          <a:xfrm>
            <a:off x="2859322" y="2196090"/>
            <a:ext cx="6475199" cy="3240000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ko-KR" altLang="en-US" smtClean="0"/>
              <a:t>첫째 목차</a:t>
            </a:r>
            <a:endParaRPr lang="ko-KR" altLang="en-US"/>
          </a:p>
          <a:p>
            <a:pPr lvl="0"/>
            <a:r>
              <a:rPr lang="ko-KR" altLang="en-US" smtClean="0"/>
              <a:t>둘째 목차</a:t>
            </a:r>
            <a:endParaRPr lang="ko-KR" altLang="en-US"/>
          </a:p>
          <a:p>
            <a:pPr lvl="0"/>
            <a:r>
              <a:rPr lang="ko-KR" altLang="en-US" smtClean="0"/>
              <a:t>셋째 목차</a:t>
            </a:r>
            <a:endParaRPr lang="ko-KR" altLang="en-US"/>
          </a:p>
          <a:p>
            <a:pPr lvl="0"/>
            <a:r>
              <a:rPr lang="ko-KR" altLang="en-US" smtClean="0"/>
              <a:t>넷째 목차</a:t>
            </a:r>
            <a:endParaRPr lang="ko-KR" altLang="en-US"/>
          </a:p>
          <a:p>
            <a:pPr lvl="0"/>
            <a:r>
              <a:rPr lang="ko-KR" altLang="en-US" smtClean="0"/>
              <a:t>다섯째 목차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2024-07-18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199" y="274638"/>
            <a:ext cx="2743199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본문 개체 틀 2"/>
          <p:cNvSpPr>
            <a:spLocks noGrp="1"/>
          </p:cNvSpPr>
          <p:nvPr>
            <p:ph type="body" orient="vert" idx="1"/>
          </p:nvPr>
        </p:nvSpPr>
        <p:spPr>
          <a:xfrm>
            <a:off x="609599" y="274638"/>
            <a:ext cx="8026399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2024-07-18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399" y="2130425"/>
            <a:ext cx="10363199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799" y="3886200"/>
            <a:ext cx="853439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1">
              <a:rPr lang="ko-KR" altLang="en-US" smtClean="0"/>
              <a:pPr/>
              <a:t>2024-07-18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2024-07-18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2024-07-18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3" y="4406900"/>
            <a:ext cx="10363199" cy="1362075"/>
          </a:xfrm>
        </p:spPr>
        <p:txBody>
          <a:bodyPr anchor="t"/>
          <a:lstStyle>
            <a:lvl1pPr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3" y="2906713"/>
            <a:ext cx="10363198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2024-07-18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2024-07-18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2024-07-18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표 개체 틀 2"/>
          <p:cNvSpPr>
            <a:spLocks noGrp="1"/>
          </p:cNvSpPr>
          <p:nvPr>
            <p:ph type="tbl" sz="quarter" idx="1"/>
          </p:nvPr>
        </p:nvSpPr>
        <p:spPr>
          <a:xfrm>
            <a:off x="608037" y="1643063"/>
            <a:ext cx="10972799" cy="4525200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ko-KR" altLang="en-US" smtClean="0"/>
              <a:t>표를 추가하려면 아이콘을 클릭하십시오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2024-07-18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2024-07-18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내용 4개" type="fourObj" preserve="1">
  <p:cSld name="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913756" y="2398386"/>
            <a:ext cx="8071526" cy="329137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9289870" y="2398386"/>
            <a:ext cx="8071526" cy="329137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half" idx="3"/>
          </p:nvPr>
        </p:nvSpPr>
        <p:spPr>
          <a:xfrm>
            <a:off x="911415" y="5971564"/>
            <a:ext cx="8071526" cy="329137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half" idx="4"/>
          </p:nvPr>
        </p:nvSpPr>
        <p:spPr>
          <a:xfrm>
            <a:off x="9287529" y="5971564"/>
            <a:ext cx="8071526" cy="329137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10" name="날짜 개체 틀 3"/>
          <p:cNvSpPr>
            <a:spLocks noGrp="1"/>
          </p:cNvSpPr>
          <p:nvPr>
            <p:ph type="dt" sz="half" idx="10"/>
          </p:nvPr>
        </p:nvSpPr>
        <p:spPr>
          <a:xfrm>
            <a:off x="453963" y="6350415"/>
            <a:ext cx="2133178" cy="365046"/>
          </a:xfr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en-US" altLang="en-US" sz="1200" b="0" i="0" baseline="0">
                <a:solidFill>
                  <a:srgbClr val="8C8C8C">
                    <a:alpha val="100000"/>
                  </a:srgbClr>
                </a:solidFill>
                <a:latin typeface="Calibri"/>
              </a:defRPr>
            </a:lvl1pPr>
          </a:lstStyle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D8D7A7C4-C82A-4D21-9AB0-F0C5A1D3EF09}" type="datetime1">
              <a:rPr kumimoji="1" lang="en-US" altLang="en-US" sz="1200" b="0" i="0" baseline="0">
                <a:solidFill>
                  <a:srgbClr val="8C8C8C">
                    <a:alpha val="100000"/>
                  </a:srgbClr>
                </a:solidFill>
                <a:latin typeface="Calibri"/>
                <a:ea typeface="+mn-ea"/>
                <a:cs typeface="+mn-cs"/>
              </a:rPr>
              <a:pPr marL="0" lvl="0" indent="0" algn="l" defTabSz="393752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7/18/2024</a:t>
            </a:fld>
            <a:endParaRPr kumimoji="1" lang="en-US" altLang="en-US" sz="1200" b="0" i="0" baseline="0">
              <a:solidFill>
                <a:srgbClr val="8C8C8C">
                  <a:alpha val="100000"/>
                </a:srgbClr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11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0478" y="6350415"/>
            <a:ext cx="2893468" cy="365046"/>
          </a:xfr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en-US" altLang="en-US" sz="1200" b="0" i="0" baseline="0">
                <a:solidFill>
                  <a:srgbClr val="8C8C8C">
                    <a:alpha val="100000"/>
                  </a:srgbClr>
                </a:solidFill>
                <a:latin typeface="Calibri"/>
              </a:defRPr>
            </a:lvl1pPr>
          </a:lstStyle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rgbClr val="8C8C8C">
                  <a:alpha val="100000"/>
                </a:srgbClr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12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15989543" y="9724864"/>
            <a:ext cx="2133234" cy="365046"/>
          </a:xfr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0" lang="ko-KR" altLang="en-US" sz="3000" b="1" i="0" baseline="0">
                <a:solidFill>
                  <a:srgbClr val="FFFFFF">
                    <a:alpha val="100000"/>
                  </a:srgbClr>
                </a:solidFill>
                <a:latin typeface="Calibri"/>
              </a:defRPr>
            </a:lvl1pPr>
          </a:lstStyle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30951E20-E7E1-4A7F-8DE6-59AE491CFB70}" type="slidenum">
              <a:rPr kumimoji="0" lang="ko-KR" altLang="en-US" sz="3000" b="1" i="0" baseline="0">
                <a:solidFill>
                  <a:srgbClr val="FFFFFF">
                    <a:alpha val="100000"/>
                  </a:srgbClr>
                </a:solidFill>
                <a:latin typeface="Calibri"/>
              </a:rPr>
              <a:pPr marL="0" lvl="0" indent="0" algn="r" defTabSz="393752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‹#›</a:t>
            </a:fld>
            <a:endParaRPr kumimoji="0" lang="en-US" altLang="en-US" sz="3000" b="1" i="0">
              <a:solidFill>
                <a:srgbClr val="FFFFFF">
                  <a:alpha val="100000"/>
                </a:srgbClr>
              </a:solidFill>
              <a:latin typeface="Calibri"/>
            </a:endParaRPr>
          </a:p>
        </p:txBody>
      </p:sp>
    </p:spTree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199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199" cy="4114800"/>
          </a:xfrm>
        </p:spPr>
        <p:txBody>
          <a:bodyPr>
            <a:normAutofit/>
          </a:bodyPr>
          <a:lstStyle/>
          <a:p>
            <a:pPr lvl="0"/>
            <a:r>
              <a:rPr lang="ko-KR" altLang="en-US" smtClean="0"/>
              <a:t>그림을 추가하려면 아이콘을 클릭하십시오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199" cy="804862"/>
          </a:xfrm>
        </p:spPr>
        <p:txBody>
          <a:bodyPr/>
          <a:lstStyle>
            <a:lvl1pPr>
              <a:defRPr sz="1411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10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2024-07-18</a:t>
            </a:fld>
            <a:endParaRPr lang="ko-KR" altLang="en-US"/>
          </a:p>
        </p:txBody>
      </p:sp>
      <p:sp>
        <p:nvSpPr>
          <p:cNvPr id="11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2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-12314" y="2130425"/>
            <a:ext cx="121920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2024-07-18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99" y="274638"/>
            <a:ext cx="10972799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"/>
          </p:nvPr>
        </p:nvSpPr>
        <p:spPr>
          <a:xfrm>
            <a:off x="2859322" y="2196090"/>
            <a:ext cx="6475199" cy="3240000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ko-KR" altLang="en-US" smtClean="0"/>
              <a:t>첫째 목차</a:t>
            </a:r>
            <a:endParaRPr lang="ko-KR" altLang="en-US"/>
          </a:p>
          <a:p>
            <a:pPr lvl="0"/>
            <a:r>
              <a:rPr lang="ko-KR" altLang="en-US" smtClean="0"/>
              <a:t>둘째 목차</a:t>
            </a:r>
            <a:endParaRPr lang="ko-KR" altLang="en-US"/>
          </a:p>
          <a:p>
            <a:pPr lvl="0"/>
            <a:r>
              <a:rPr lang="ko-KR" altLang="en-US" smtClean="0"/>
              <a:t>셋째 목차</a:t>
            </a:r>
            <a:endParaRPr lang="ko-KR" altLang="en-US"/>
          </a:p>
          <a:p>
            <a:pPr lvl="0"/>
            <a:r>
              <a:rPr lang="ko-KR" altLang="en-US" smtClean="0"/>
              <a:t>넷째 목차</a:t>
            </a:r>
            <a:endParaRPr lang="ko-KR" altLang="en-US"/>
          </a:p>
          <a:p>
            <a:pPr lvl="0"/>
            <a:r>
              <a:rPr lang="ko-KR" altLang="en-US" smtClean="0"/>
              <a:t>다섯째 목차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2024-07-18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199" y="274638"/>
            <a:ext cx="2743199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본문 개체 틀 2"/>
          <p:cNvSpPr>
            <a:spLocks noGrp="1"/>
          </p:cNvSpPr>
          <p:nvPr>
            <p:ph type="body" orient="vert" idx="1"/>
          </p:nvPr>
        </p:nvSpPr>
        <p:spPr>
          <a:xfrm>
            <a:off x="609599" y="274638"/>
            <a:ext cx="8026399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2024-07-18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2024-07-18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3" y="4406900"/>
            <a:ext cx="10363199" cy="1362075"/>
          </a:xfrm>
        </p:spPr>
        <p:txBody>
          <a:bodyPr anchor="t"/>
          <a:lstStyle>
            <a:lvl1pPr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3" y="2906713"/>
            <a:ext cx="10363198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2024-07-18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2024-07-18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2024-07-18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 smtClean="0"/>
              <a:t>#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표 개체 틀 2"/>
          <p:cNvSpPr>
            <a:spLocks noGrp="1"/>
          </p:cNvSpPr>
          <p:nvPr>
            <p:ph type="tbl" sz="quarter" idx="1"/>
          </p:nvPr>
        </p:nvSpPr>
        <p:spPr>
          <a:xfrm>
            <a:off x="608037" y="1643063"/>
            <a:ext cx="10972799" cy="4525200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ko-KR" altLang="en-US" smtClean="0"/>
              <a:t>표를 추가하려면 아이콘을 클릭하십시오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2024-07-18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내용 4개" type="fourObj" preserve="1">
  <p:cSld name="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913756" y="2398386"/>
            <a:ext cx="8071526" cy="329137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9289870" y="2398386"/>
            <a:ext cx="8071526" cy="329137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half" idx="3"/>
          </p:nvPr>
        </p:nvSpPr>
        <p:spPr>
          <a:xfrm>
            <a:off x="911415" y="5971564"/>
            <a:ext cx="8071526" cy="329137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half" idx="4"/>
          </p:nvPr>
        </p:nvSpPr>
        <p:spPr>
          <a:xfrm>
            <a:off x="9287529" y="5971564"/>
            <a:ext cx="8071526" cy="329137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10" name="날짜 개체 틀 3"/>
          <p:cNvSpPr>
            <a:spLocks noGrp="1"/>
          </p:cNvSpPr>
          <p:nvPr>
            <p:ph type="dt" sz="half" idx="10"/>
          </p:nvPr>
        </p:nvSpPr>
        <p:spPr>
          <a:xfrm>
            <a:off x="453963" y="6350415"/>
            <a:ext cx="2133178" cy="365046"/>
          </a:xfr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en-US" altLang="en-US" sz="1200" b="0" i="0" baseline="0">
                <a:solidFill>
                  <a:srgbClr val="8C8C8C">
                    <a:alpha val="100000"/>
                  </a:srgbClr>
                </a:solidFill>
                <a:latin typeface="Arial"/>
              </a:defRPr>
            </a:lvl1pPr>
          </a:lstStyle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D8D7A7C4-C82A-4D21-9AB0-F0C5A1D3EF09}" type="datetime1">
              <a:rPr kumimoji="1" lang="en-US" altLang="en-US" sz="1200" b="0" i="0" baseline="0">
                <a:solidFill>
                  <a:srgbClr val="8C8C8C">
                    <a:alpha val="100000"/>
                  </a:srgbClr>
                </a:solidFill>
                <a:latin typeface="Arial"/>
                <a:ea typeface="+mn-ea"/>
                <a:cs typeface="+mn-cs"/>
              </a:rPr>
              <a:pPr marL="0" lvl="0" indent="0" algn="l" defTabSz="393752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7/18/2024</a:t>
            </a:fld>
            <a:endParaRPr kumimoji="1" lang="en-US" altLang="en-US" sz="1200" b="0" i="0" baseline="0">
              <a:solidFill>
                <a:srgbClr val="8C8C8C">
                  <a:alpha val="100000"/>
                </a:srgbClr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11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0478" y="6350415"/>
            <a:ext cx="2893468" cy="365046"/>
          </a:xfr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en-US" altLang="en-US" sz="1200" b="0" i="0" baseline="0">
                <a:solidFill>
                  <a:srgbClr val="8C8C8C">
                    <a:alpha val="100000"/>
                  </a:srgbClr>
                </a:solidFill>
                <a:latin typeface="Arial"/>
              </a:defRPr>
            </a:lvl1pPr>
          </a:lstStyle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rgbClr val="8C8C8C">
                  <a:alpha val="100000"/>
                </a:srgbClr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12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15532453" y="9404192"/>
            <a:ext cx="2437941" cy="533336"/>
          </a:xfr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0" lang="ko-KR" altLang="en-US" sz="3000" b="1" i="0" baseline="0">
                <a:solidFill>
                  <a:srgbClr val="FFFFFF">
                    <a:alpha val="100000"/>
                  </a:srgbClr>
                </a:solidFill>
                <a:latin typeface="Arial"/>
              </a:defRPr>
            </a:lvl1pPr>
          </a:lstStyle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9DCEDAA7-2A5E-4EC6-BFB8-4648C95A54BF}" type="slidenum">
              <a:rPr kumimoji="0" lang="ko-KR" altLang="en-US" sz="3000" b="1" i="0" baseline="0">
                <a:solidFill>
                  <a:srgbClr val="FFFFFF">
                    <a:alpha val="100000"/>
                  </a:srgbClr>
                </a:solidFill>
                <a:latin typeface="Arial"/>
              </a:rPr>
              <a:pPr marL="0" lvl="0" indent="0" algn="r" defTabSz="393752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‹#›</a:t>
            </a:fld>
            <a:endParaRPr kumimoji="0" lang="en-US" altLang="en-US" sz="3000" b="1" i="0">
              <a:solidFill>
                <a:srgbClr val="FFFFFF">
                  <a:alpha val="100000"/>
                </a:srgbClr>
              </a:solidFill>
              <a:latin typeface="Arial"/>
            </a:endParaRPr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199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199" cy="4114800"/>
          </a:xfrm>
        </p:spPr>
        <p:txBody>
          <a:bodyPr>
            <a:normAutofit/>
          </a:bodyPr>
          <a:lstStyle/>
          <a:p>
            <a:pPr lvl="0"/>
            <a:r>
              <a:rPr lang="ko-KR" altLang="en-US" smtClean="0"/>
              <a:t>그림을 추가하려면 아이콘을 클릭하십시오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199" cy="804862"/>
          </a:xfrm>
        </p:spPr>
        <p:txBody>
          <a:bodyPr/>
          <a:lstStyle>
            <a:lvl1pPr>
              <a:defRPr sz="1411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10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2024-07-18</a:t>
            </a:fld>
            <a:endParaRPr lang="ko-KR" altLang="en-US"/>
          </a:p>
        </p:txBody>
      </p:sp>
      <p:sp>
        <p:nvSpPr>
          <p:cNvPr id="11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2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한컴오피스">
    <p:bg>
      <p:bgPr>
        <a:solidFill>
          <a:srgbClr val="FFFF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913756" y="411628"/>
            <a:ext cx="16447639" cy="1713132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13756" y="2398386"/>
            <a:ext cx="16447639" cy="6783531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3963" y="6350415"/>
            <a:ext cx="2133178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en-US" altLang="en-US" sz="1200" b="0" i="0" baseline="0">
                <a:solidFill>
                  <a:srgbClr val="8C8C8C">
                    <a:alpha val="100000"/>
                  </a:srgbClr>
                </a:solidFill>
                <a:latin typeface="Arial"/>
              </a:defRPr>
            </a:lvl1pPr>
          </a:lstStyle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D422D86A-5F52-4165-8473-F1B836277586}" type="datetime1">
              <a:rPr kumimoji="1" lang="en-US" altLang="en-US" sz="1200" b="0" i="0" baseline="0">
                <a:solidFill>
                  <a:srgbClr val="8C8C8C">
                    <a:alpha val="100000"/>
                  </a:srgbClr>
                </a:solidFill>
                <a:latin typeface="Arial"/>
                <a:ea typeface="+mn-ea"/>
                <a:cs typeface="+mn-cs"/>
              </a:rPr>
              <a:pPr marL="0" lvl="0" indent="0" algn="l" defTabSz="393752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7/18/2024</a:t>
            </a:fld>
            <a:endParaRPr kumimoji="1" lang="en-US" altLang="en-US" sz="1200" b="0" i="0" baseline="0">
              <a:solidFill>
                <a:srgbClr val="8C8C8C">
                  <a:alpha val="100000"/>
                </a:srgbClr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0478" y="6350415"/>
            <a:ext cx="2893468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en-US" altLang="en-US" sz="1200" b="0" i="0" baseline="0">
                <a:solidFill>
                  <a:srgbClr val="8C8C8C">
                    <a:alpha val="100000"/>
                  </a:srgbClr>
                </a:solidFill>
                <a:latin typeface="Arial"/>
              </a:defRPr>
            </a:lvl1pPr>
          </a:lstStyle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rgbClr val="8C8C8C">
                  <a:alpha val="100000"/>
                </a:srgbClr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5532453" y="9404192"/>
            <a:ext cx="2437941" cy="53333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0" lang="ko-KR" altLang="en-US" sz="3000" b="1" i="0" baseline="0">
                <a:solidFill>
                  <a:schemeClr val="tx1"/>
                </a:solidFill>
                <a:latin typeface="Arial"/>
              </a:defRPr>
            </a:lvl1pPr>
          </a:lstStyle>
          <a:p>
            <a:pPr>
              <a:defRPr/>
            </a:pPr>
            <a:r>
              <a:rPr lang="en-US" altLang="ko-KR" dirty="0" smtClean="0"/>
              <a:t>#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  <p:sldLayoutId id="2147483719" r:id="rId2"/>
    <p:sldLayoutId id="2147483720" r:id="rId3"/>
    <p:sldLayoutId id="2147483721" r:id="rId4"/>
    <p:sldLayoutId id="2147483722" r:id="rId5"/>
    <p:sldLayoutId id="2147483723" r:id="rId6"/>
    <p:sldLayoutId id="2147483724" r:id="rId7"/>
    <p:sldLayoutId id="2147483725" r:id="rId8"/>
    <p:sldLayoutId id="2147483726" r:id="rId9"/>
    <p:sldLayoutId id="2147483727" r:id="rId10"/>
    <p:sldLayoutId id="2147483728" r:id="rId11"/>
    <p:sldLayoutId id="2147483729" r:id="rId12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rtl="0" eaLnBrk="1" latinLnBrk="1" hangingPunct="1">
        <a:defRPr>
          <a:solidFill>
            <a:schemeClr val="tx2"/>
          </a:solidFill>
        </a:defRPr>
      </a:lvl2pPr>
      <a:lvl3pPr rtl="0" eaLnBrk="1" latinLnBrk="1" hangingPunct="1">
        <a:defRPr>
          <a:solidFill>
            <a:schemeClr val="tx2"/>
          </a:solidFill>
        </a:defRPr>
      </a:lvl3pPr>
      <a:lvl4pPr rtl="0" eaLnBrk="1" latinLnBrk="1" hangingPunct="1">
        <a:defRPr>
          <a:solidFill>
            <a:schemeClr val="tx2"/>
          </a:solidFill>
        </a:defRPr>
      </a:lvl4pPr>
      <a:lvl5pPr rtl="0" eaLnBrk="1" latinLnBrk="1" hangingPunct="1">
        <a:defRPr>
          <a:solidFill>
            <a:schemeClr val="tx2"/>
          </a:solidFill>
        </a:defRPr>
      </a:lvl5pPr>
      <a:lvl6pPr rtl="0" eaLnBrk="1" latinLnBrk="1" hangingPunct="1">
        <a:defRPr>
          <a:solidFill>
            <a:schemeClr val="tx2"/>
          </a:solidFill>
        </a:defRPr>
      </a:lvl6pPr>
      <a:lvl7pPr rtl="0" eaLnBrk="1" latinLnBrk="1" hangingPunct="1">
        <a:defRPr>
          <a:solidFill>
            <a:schemeClr val="tx2"/>
          </a:solidFill>
        </a:defRPr>
      </a:lvl7pPr>
      <a:lvl8pPr rtl="0" eaLnBrk="1" latinLnBrk="1" hangingPunct="1">
        <a:defRPr>
          <a:solidFill>
            <a:schemeClr val="tx2"/>
          </a:solidFill>
        </a:defRPr>
      </a:lvl8pPr>
      <a:lvl9pPr rtl="0"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한컴오피스">
    <p:bg>
      <p:bgPr>
        <a:solidFill>
          <a:srgbClr val="FFFF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912672" y="411096"/>
            <a:ext cx="16448251" cy="171259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rmAutofit/>
          </a:bodyPr>
          <a:lstStyle/>
          <a:p>
            <a:pPr marL="0" lvl="0" indent="0" algn="ctr" defTabSz="1028836" rtl="0" eaLnBrk="1" latinLnBrk="1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4400" b="0" i="0" baseline="0">
                <a:solidFill>
                  <a:schemeClr val="tx2"/>
                </a:solidFill>
                <a:latin typeface="?? ??"/>
                <a:sym typeface="?? ??"/>
              </a:rPr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286751" y="5971079"/>
            <a:ext cx="8072553" cy="329189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normAutofit/>
          </a:bodyPr>
          <a:lstStyle/>
          <a:p>
            <a:pPr marL="341357" lvl="0" indent="-341357" algn="l" defTabSz="1028836" rtl="0" eaLnBrk="1" latinLnBrk="1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?? ??"/>
              <a:buChar char="•"/>
              <a:defRPr/>
            </a:pPr>
            <a:r>
              <a:rPr kumimoji="0" lang="ko-KR" altLang="en-US" sz="3200" b="0" i="0" baseline="0">
                <a:solidFill>
                  <a:schemeClr val="tx1"/>
                </a:solidFill>
                <a:latin typeface="?? ??"/>
                <a:sym typeface="?? ??"/>
              </a:rPr>
              <a:t>마스터 텍스트 스타일을 편집합니다</a:t>
            </a:r>
          </a:p>
          <a:p>
            <a:pPr marL="341357" lvl="0" indent="-341357" algn="l" defTabSz="1028836" rtl="0" eaLnBrk="1" latinLnBrk="1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?? ??"/>
              <a:buChar char="•"/>
              <a:defRPr/>
            </a:pPr>
            <a:r>
              <a:rPr kumimoji="0" lang="ko-KR" altLang="en-US" sz="3200" b="0" i="0" baseline="0">
                <a:solidFill>
                  <a:schemeClr val="tx1"/>
                </a:solidFill>
                <a:latin typeface="?? ??"/>
                <a:sym typeface="?? ??"/>
              </a:rPr>
              <a:t>둘째 수준</a:t>
            </a:r>
          </a:p>
          <a:p>
            <a:pPr marL="341357" lvl="0" indent="-341357" algn="l" defTabSz="1028836" rtl="0" eaLnBrk="1" latinLnBrk="1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?? ??"/>
              <a:buChar char="•"/>
              <a:defRPr/>
            </a:pPr>
            <a:r>
              <a:rPr kumimoji="0" lang="ko-KR" altLang="en-US" sz="3200" b="0" i="0" baseline="0">
                <a:solidFill>
                  <a:schemeClr val="tx1"/>
                </a:solidFill>
                <a:latin typeface="?? ??"/>
                <a:sym typeface="?? ??"/>
              </a:rPr>
              <a:t>셋째 수준</a:t>
            </a:r>
          </a:p>
          <a:p>
            <a:pPr marL="341357" lvl="0" indent="-341357" algn="l" defTabSz="1028836" rtl="0" eaLnBrk="1" latinLnBrk="1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?? ??"/>
              <a:buChar char="•"/>
              <a:defRPr/>
            </a:pPr>
            <a:r>
              <a:rPr kumimoji="0" lang="ko-KR" altLang="en-US" sz="3200" b="0" i="0" baseline="0">
                <a:solidFill>
                  <a:schemeClr val="tx1"/>
                </a:solidFill>
                <a:latin typeface="?? ??"/>
                <a:sym typeface="?? ??"/>
              </a:rPr>
              <a:t>넷째 수준</a:t>
            </a:r>
          </a:p>
          <a:p>
            <a:pPr marL="341357" lvl="0" indent="-341357" algn="l" defTabSz="1028836" rtl="0" eaLnBrk="1" latinLnBrk="1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?? ??"/>
              <a:buChar char="•"/>
              <a:defRPr/>
            </a:pPr>
            <a:r>
              <a:rPr kumimoji="0" lang="ko-KR" altLang="en-US" sz="3200" b="0" i="0" baseline="0">
                <a:solidFill>
                  <a:schemeClr val="tx1"/>
                </a:solidFill>
                <a:latin typeface="?? ??"/>
                <a:sym typeface="?? ??"/>
              </a:rPr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3963" y="6350415"/>
            <a:ext cx="2133178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en-US" altLang="en-US" sz="1200" b="0" i="0" baseline="0">
                <a:solidFill>
                  <a:srgbClr val="8C8C8C">
                    <a:alpha val="100000"/>
                  </a:srgbClr>
                </a:solidFill>
                <a:latin typeface="Calibri"/>
              </a:defRPr>
            </a:lvl1pPr>
          </a:lstStyle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D422D86A-5F52-4165-8473-F1B836277586}" type="datetime1">
              <a:rPr kumimoji="1" lang="en-US" altLang="en-US" sz="1200" b="0" i="0" baseline="0">
                <a:solidFill>
                  <a:srgbClr val="8C8C8C">
                    <a:alpha val="100000"/>
                  </a:srgbClr>
                </a:solidFill>
                <a:latin typeface="Calibri"/>
                <a:ea typeface="+mn-ea"/>
                <a:cs typeface="+mn-cs"/>
              </a:rPr>
              <a:pPr marL="0" lvl="0" indent="0" algn="l" defTabSz="393752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7/18/2024</a:t>
            </a:fld>
            <a:endParaRPr kumimoji="1" lang="en-US" altLang="en-US" sz="1200" b="0" i="0" baseline="0">
              <a:solidFill>
                <a:srgbClr val="8C8C8C">
                  <a:alpha val="100000"/>
                </a:srgbClr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0478" y="6350415"/>
            <a:ext cx="2893468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en-US" altLang="en-US" sz="1200" b="0" i="0" baseline="0">
                <a:solidFill>
                  <a:srgbClr val="8C8C8C">
                    <a:alpha val="100000"/>
                  </a:srgbClr>
                </a:solidFill>
                <a:latin typeface="Calibri"/>
              </a:defRPr>
            </a:lvl1pPr>
          </a:lstStyle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rgbClr val="8C8C8C">
                  <a:alpha val="100000"/>
                </a:srgbClr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0" lang="ko-KR" altLang="en-US" sz="3000" b="1" i="0" baseline="0">
                <a:solidFill>
                  <a:schemeClr val="tx1"/>
                </a:solidFill>
                <a:latin typeface="Calibri"/>
              </a:defRPr>
            </a:lvl1pPr>
          </a:lstStyle>
          <a:p>
            <a:pPr>
              <a:defRPr/>
            </a:pPr>
            <a:r>
              <a:rPr lang="en-US" altLang="ko-KR" dirty="0" smtClean="0"/>
              <a:t>#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732" r:id="rId3"/>
    <p:sldLayoutId id="2147483733" r:id="rId4"/>
    <p:sldLayoutId id="2147483734" r:id="rId5"/>
    <p:sldLayoutId id="2147483735" r:id="rId6"/>
    <p:sldLayoutId id="2147483736" r:id="rId7"/>
    <p:sldLayoutId id="2147483737" r:id="rId8"/>
    <p:sldLayoutId id="2147483738" r:id="rId9"/>
    <p:sldLayoutId id="2147483739" r:id="rId10"/>
    <p:sldLayoutId id="2147483740" r:id="rId11"/>
    <p:sldLayoutId id="2147483741" r:id="rId12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rtl="0" eaLnBrk="1" latinLnBrk="1" hangingPunct="1">
        <a:defRPr>
          <a:solidFill>
            <a:schemeClr val="tx2"/>
          </a:solidFill>
        </a:defRPr>
      </a:lvl2pPr>
      <a:lvl3pPr rtl="0" eaLnBrk="1" latinLnBrk="1" hangingPunct="1">
        <a:defRPr>
          <a:solidFill>
            <a:schemeClr val="tx2"/>
          </a:solidFill>
        </a:defRPr>
      </a:lvl3pPr>
      <a:lvl4pPr rtl="0" eaLnBrk="1" latinLnBrk="1" hangingPunct="1">
        <a:defRPr>
          <a:solidFill>
            <a:schemeClr val="tx2"/>
          </a:solidFill>
        </a:defRPr>
      </a:lvl4pPr>
      <a:lvl5pPr rtl="0" eaLnBrk="1" latinLnBrk="1" hangingPunct="1">
        <a:defRPr>
          <a:solidFill>
            <a:schemeClr val="tx2"/>
          </a:solidFill>
        </a:defRPr>
      </a:lvl5pPr>
      <a:lvl6pPr rtl="0" eaLnBrk="1" latinLnBrk="1" hangingPunct="1">
        <a:defRPr>
          <a:solidFill>
            <a:schemeClr val="tx2"/>
          </a:solidFill>
        </a:defRPr>
      </a:lvl6pPr>
      <a:lvl7pPr rtl="0" eaLnBrk="1" latinLnBrk="1" hangingPunct="1">
        <a:defRPr>
          <a:solidFill>
            <a:schemeClr val="tx2"/>
          </a:solidFill>
        </a:defRPr>
      </a:lvl7pPr>
      <a:lvl8pPr rtl="0" eaLnBrk="1" latinLnBrk="1" hangingPunct="1">
        <a:defRPr>
          <a:solidFill>
            <a:schemeClr val="tx2"/>
          </a:solidFill>
        </a:defRPr>
      </a:lvl8pPr>
      <a:lvl9pPr rtl="0"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5.png"/><Relationship Id="rId7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8.png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5.png"/><Relationship Id="rId7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1.png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8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27.jpeg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7.jpeg"/><Relationship Id="rId5" Type="http://schemas.openxmlformats.org/officeDocument/2006/relationships/image" Target="../media/image28.jpeg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29.jpeg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30.jpeg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31.jpeg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5.png"/><Relationship Id="rId7" Type="http://schemas.openxmlformats.org/officeDocument/2006/relationships/image" Target="../media/image3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.png"/><Relationship Id="rId9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4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1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42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45.png"/><Relationship Id="rId4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46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47.png"/><Relationship Id="rId4" Type="http://schemas.openxmlformats.org/officeDocument/2006/relationships/image" Target="../media/image3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5.png"/><Relationship Id="rId7" Type="http://schemas.openxmlformats.org/officeDocument/2006/relationships/image" Target="../media/image5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5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5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6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3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5.png"/><Relationship Id="rId7" Type="http://schemas.openxmlformats.org/officeDocument/2006/relationships/image" Target="../media/image6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3.png"/><Relationship Id="rId9" Type="http://schemas.openxmlformats.org/officeDocument/2006/relationships/image" Target="../media/image67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5.png"/><Relationship Id="rId7" Type="http://schemas.openxmlformats.org/officeDocument/2006/relationships/image" Target="../media/image7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3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5.png"/><Relationship Id="rId7" Type="http://schemas.openxmlformats.org/officeDocument/2006/relationships/image" Target="../media/image7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3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5.png"/><Relationship Id="rId7" Type="http://schemas.openxmlformats.org/officeDocument/2006/relationships/image" Target="../media/image7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10" Type="http://schemas.openxmlformats.org/officeDocument/2006/relationships/image" Target="../media/image81.png"/><Relationship Id="rId4" Type="http://schemas.openxmlformats.org/officeDocument/2006/relationships/image" Target="../media/image3.png"/><Relationship Id="rId9" Type="http://schemas.openxmlformats.org/officeDocument/2006/relationships/image" Target="../media/image80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5.png"/><Relationship Id="rId7" Type="http://schemas.openxmlformats.org/officeDocument/2006/relationships/image" Target="../media/image8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3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5.png"/><Relationship Id="rId7" Type="http://schemas.openxmlformats.org/officeDocument/2006/relationships/image" Target="../media/image8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10" Type="http://schemas.openxmlformats.org/officeDocument/2006/relationships/image" Target="../media/image91.png"/><Relationship Id="rId4" Type="http://schemas.openxmlformats.org/officeDocument/2006/relationships/image" Target="../media/image3.png"/><Relationship Id="rId9" Type="http://schemas.openxmlformats.org/officeDocument/2006/relationships/image" Target="../media/image90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5.png"/><Relationship Id="rId7" Type="http://schemas.openxmlformats.org/officeDocument/2006/relationships/image" Target="../media/image9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3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1.png"/><Relationship Id="rId7" Type="http://schemas.openxmlformats.org/officeDocument/2006/relationships/image" Target="../media/image10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99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0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02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image" Target="../media/image1.png"/><Relationship Id="rId7" Type="http://schemas.openxmlformats.org/officeDocument/2006/relationships/image" Target="../media/image10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04.png"/><Relationship Id="rId5" Type="http://schemas.openxmlformats.org/officeDocument/2006/relationships/image" Target="../media/image3.png"/><Relationship Id="rId10" Type="http://schemas.openxmlformats.org/officeDocument/2006/relationships/image" Target="../media/image108.png"/><Relationship Id="rId4" Type="http://schemas.openxmlformats.org/officeDocument/2006/relationships/image" Target="../media/image5.png"/><Relationship Id="rId9" Type="http://schemas.openxmlformats.org/officeDocument/2006/relationships/image" Target="../media/image10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09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11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13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15.jpe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3" Type="http://schemas.openxmlformats.org/officeDocument/2006/relationships/image" Target="../media/image1.png"/><Relationship Id="rId7" Type="http://schemas.openxmlformats.org/officeDocument/2006/relationships/image" Target="../media/image117.png"/><Relationship Id="rId12" Type="http://schemas.openxmlformats.org/officeDocument/2006/relationships/image" Target="../media/image1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16.png"/><Relationship Id="rId11" Type="http://schemas.openxmlformats.org/officeDocument/2006/relationships/image" Target="../media/image121.png"/><Relationship Id="rId5" Type="http://schemas.openxmlformats.org/officeDocument/2006/relationships/image" Target="../media/image3.png"/><Relationship Id="rId10" Type="http://schemas.openxmlformats.org/officeDocument/2006/relationships/image" Target="../media/image120.png"/><Relationship Id="rId4" Type="http://schemas.openxmlformats.org/officeDocument/2006/relationships/image" Target="../media/image5.png"/><Relationship Id="rId9" Type="http://schemas.openxmlformats.org/officeDocument/2006/relationships/image" Target="../media/image119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3" Type="http://schemas.openxmlformats.org/officeDocument/2006/relationships/image" Target="../media/image1.png"/><Relationship Id="rId7" Type="http://schemas.openxmlformats.org/officeDocument/2006/relationships/image" Target="../media/image1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22.png"/><Relationship Id="rId5" Type="http://schemas.openxmlformats.org/officeDocument/2006/relationships/image" Target="../media/image3.png"/><Relationship Id="rId4" Type="http://schemas.openxmlformats.org/officeDocument/2006/relationships/image" Target="../media/image5.png"/><Relationship Id="rId9" Type="http://schemas.openxmlformats.org/officeDocument/2006/relationships/image" Target="../media/image125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26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openxmlformats.org/officeDocument/2006/relationships/image" Target="../media/image1.png"/><Relationship Id="rId7" Type="http://schemas.openxmlformats.org/officeDocument/2006/relationships/image" Target="../media/image1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28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31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3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32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3" Type="http://schemas.openxmlformats.org/officeDocument/2006/relationships/image" Target="../media/image1.png"/><Relationship Id="rId7" Type="http://schemas.openxmlformats.org/officeDocument/2006/relationships/image" Target="../media/image13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34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png"/><Relationship Id="rId13" Type="http://schemas.openxmlformats.org/officeDocument/2006/relationships/image" Target="../media/image144.png"/><Relationship Id="rId3" Type="http://schemas.openxmlformats.org/officeDocument/2006/relationships/image" Target="../media/image1.png"/><Relationship Id="rId7" Type="http://schemas.openxmlformats.org/officeDocument/2006/relationships/image" Target="../media/image138.png"/><Relationship Id="rId12" Type="http://schemas.openxmlformats.org/officeDocument/2006/relationships/image" Target="../media/image14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37.png"/><Relationship Id="rId11" Type="http://schemas.openxmlformats.org/officeDocument/2006/relationships/image" Target="../media/image142.png"/><Relationship Id="rId5" Type="http://schemas.openxmlformats.org/officeDocument/2006/relationships/image" Target="../media/image3.png"/><Relationship Id="rId10" Type="http://schemas.openxmlformats.org/officeDocument/2006/relationships/image" Target="../media/image141.png"/><Relationship Id="rId4" Type="http://schemas.openxmlformats.org/officeDocument/2006/relationships/image" Target="../media/image5.png"/><Relationship Id="rId9" Type="http://schemas.openxmlformats.org/officeDocument/2006/relationships/image" Target="../media/image140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45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png"/><Relationship Id="rId3" Type="http://schemas.openxmlformats.org/officeDocument/2006/relationships/image" Target="../media/image1.png"/><Relationship Id="rId7" Type="http://schemas.openxmlformats.org/officeDocument/2006/relationships/image" Target="../media/image14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46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1.png"/><Relationship Id="rId3" Type="http://schemas.openxmlformats.org/officeDocument/2006/relationships/image" Target="../media/image1.png"/><Relationship Id="rId7" Type="http://schemas.openxmlformats.org/officeDocument/2006/relationships/image" Target="../media/image15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49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5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52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png"/><Relationship Id="rId3" Type="http://schemas.openxmlformats.org/officeDocument/2006/relationships/image" Target="../media/image1.png"/><Relationship Id="rId7" Type="http://schemas.openxmlformats.org/officeDocument/2006/relationships/image" Target="../media/image15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54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5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55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png"/><Relationship Id="rId3" Type="http://schemas.openxmlformats.org/officeDocument/2006/relationships/image" Target="../media/image1.png"/><Relationship Id="rId7" Type="http://schemas.openxmlformats.org/officeDocument/2006/relationships/image" Target="../media/image15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55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1.png"/><Relationship Id="rId3" Type="http://schemas.openxmlformats.org/officeDocument/2006/relationships/image" Target="../media/image1.png"/><Relationship Id="rId7" Type="http://schemas.openxmlformats.org/officeDocument/2006/relationships/image" Target="../media/image16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55.png"/><Relationship Id="rId5" Type="http://schemas.openxmlformats.org/officeDocument/2006/relationships/image" Target="../media/image3.png"/><Relationship Id="rId4" Type="http://schemas.openxmlformats.org/officeDocument/2006/relationships/image" Target="../media/image5.png"/><Relationship Id="rId9" Type="http://schemas.openxmlformats.org/officeDocument/2006/relationships/image" Target="../media/image162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6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63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7.png"/><Relationship Id="rId3" Type="http://schemas.openxmlformats.org/officeDocument/2006/relationships/image" Target="../media/image1.png"/><Relationship Id="rId7" Type="http://schemas.openxmlformats.org/officeDocument/2006/relationships/image" Target="../media/image16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65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3" Type="http://schemas.openxmlformats.org/officeDocument/2006/relationships/image" Target="../media/image1.png"/><Relationship Id="rId7" Type="http://schemas.openxmlformats.org/officeDocument/2006/relationships/image" Target="../media/image16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68.png"/><Relationship Id="rId11" Type="http://schemas.openxmlformats.org/officeDocument/2006/relationships/image" Target="../media/image173.png"/><Relationship Id="rId5" Type="http://schemas.openxmlformats.org/officeDocument/2006/relationships/image" Target="../media/image3.png"/><Relationship Id="rId10" Type="http://schemas.openxmlformats.org/officeDocument/2006/relationships/image" Target="../media/image172.png"/><Relationship Id="rId4" Type="http://schemas.openxmlformats.org/officeDocument/2006/relationships/image" Target="../media/image5.png"/><Relationship Id="rId9" Type="http://schemas.openxmlformats.org/officeDocument/2006/relationships/image" Target="../media/image171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6.png"/><Relationship Id="rId3" Type="http://schemas.openxmlformats.org/officeDocument/2006/relationships/image" Target="../media/image1.png"/><Relationship Id="rId7" Type="http://schemas.openxmlformats.org/officeDocument/2006/relationships/image" Target="../media/image17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74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9.png"/><Relationship Id="rId3" Type="http://schemas.openxmlformats.org/officeDocument/2006/relationships/image" Target="../media/image1.png"/><Relationship Id="rId7" Type="http://schemas.openxmlformats.org/officeDocument/2006/relationships/image" Target="../media/image17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77.png"/><Relationship Id="rId11" Type="http://schemas.openxmlformats.org/officeDocument/2006/relationships/image" Target="../media/image182.png"/><Relationship Id="rId5" Type="http://schemas.openxmlformats.org/officeDocument/2006/relationships/image" Target="../media/image3.png"/><Relationship Id="rId10" Type="http://schemas.openxmlformats.org/officeDocument/2006/relationships/image" Target="../media/image181.png"/><Relationship Id="rId4" Type="http://schemas.openxmlformats.org/officeDocument/2006/relationships/image" Target="../media/image5.png"/><Relationship Id="rId9" Type="http://schemas.openxmlformats.org/officeDocument/2006/relationships/image" Target="../media/image180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2.png"/><Relationship Id="rId3" Type="http://schemas.openxmlformats.org/officeDocument/2006/relationships/image" Target="../media/image1.png"/><Relationship Id="rId7" Type="http://schemas.openxmlformats.org/officeDocument/2006/relationships/image" Target="../media/image18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83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3.png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84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7.png"/><Relationship Id="rId3" Type="http://schemas.openxmlformats.org/officeDocument/2006/relationships/image" Target="../media/image1.png"/><Relationship Id="rId7" Type="http://schemas.openxmlformats.org/officeDocument/2006/relationships/image" Target="../media/image18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85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88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9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89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91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9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92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6.png"/><Relationship Id="rId3" Type="http://schemas.openxmlformats.org/officeDocument/2006/relationships/image" Target="../media/image1.png"/><Relationship Id="rId7" Type="http://schemas.openxmlformats.org/officeDocument/2006/relationships/image" Target="../media/image19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94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9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97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9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98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0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00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5.png"/><Relationship Id="rId7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5.png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0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02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04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0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05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08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07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1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09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1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11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5.png"/><Relationship Id="rId3" Type="http://schemas.openxmlformats.org/officeDocument/2006/relationships/image" Target="../media/image1.png"/><Relationship Id="rId7" Type="http://schemas.openxmlformats.org/officeDocument/2006/relationships/image" Target="../media/image21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13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7.png"/><Relationship Id="rId3" Type="http://schemas.openxmlformats.org/officeDocument/2006/relationships/image" Target="../media/image1.png"/><Relationship Id="rId7" Type="http://schemas.openxmlformats.org/officeDocument/2006/relationships/image" Target="../media/image216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13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0.png"/><Relationship Id="rId3" Type="http://schemas.openxmlformats.org/officeDocument/2006/relationships/image" Target="../media/image1.png"/><Relationship Id="rId7" Type="http://schemas.openxmlformats.org/officeDocument/2006/relationships/image" Target="../media/image219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18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8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00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4101" name="그림 4100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4102" name="Group 2"/>
          <p:cNvGrpSpPr/>
          <p:nvPr/>
        </p:nvGrpSpPr>
        <p:grpSpPr>
          <a:xfrm>
            <a:off x="620579" y="566659"/>
            <a:ext cx="17029200" cy="9143915"/>
            <a:chOff x="620579" y="566659"/>
            <a:chExt cx="17029200" cy="9143915"/>
          </a:xfrm>
        </p:grpSpPr>
        <p:pic>
          <p:nvPicPr>
            <p:cNvPr id="4103" name="그림 4102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6659"/>
              <a:ext cx="17029200" cy="9143915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4104" name="Group 3"/>
          <p:cNvGrpSpPr/>
          <p:nvPr/>
        </p:nvGrpSpPr>
        <p:grpSpPr>
          <a:xfrm>
            <a:off x="13584924" y="419022"/>
            <a:ext cx="2823640" cy="1503110"/>
            <a:chOff x="13584924" y="419022"/>
            <a:chExt cx="2823640" cy="1503110"/>
          </a:xfrm>
        </p:grpSpPr>
        <p:pic>
          <p:nvPicPr>
            <p:cNvPr id="4105" name="그림 4104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13584924" y="419022"/>
              <a:ext cx="2823640" cy="150311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4106" name="TextBox 4105"/>
          <p:cNvSpPr txBox="1"/>
          <p:nvPr/>
        </p:nvSpPr>
        <p:spPr>
          <a:xfrm>
            <a:off x="13537311" y="720604"/>
            <a:ext cx="2985567" cy="58477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ko-KR" altLang="en-US" sz="3200" b="1" dirty="0" smtClean="0">
                <a:solidFill>
                  <a:srgbClr val="FFFFFF">
                    <a:alpha val="100000"/>
                  </a:srgbClr>
                </a:solidFill>
                <a:latin typeface="D2Coding"/>
              </a:rPr>
              <a:t>최종</a:t>
            </a:r>
            <a:r>
              <a:rPr kumimoji="0" lang="ko-KR" altLang="en-US" sz="3200" b="1" i="0" dirty="0" smtClean="0">
                <a:solidFill>
                  <a:srgbClr val="FFFFFF">
                    <a:alpha val="100000"/>
                  </a:srgbClr>
                </a:solidFill>
                <a:latin typeface="D2Coding"/>
              </a:rPr>
              <a:t>보고</a:t>
            </a:r>
            <a:endParaRPr kumimoji="0" lang="ko-KR" altLang="en-US" sz="32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4107" name="TextBox 4106"/>
          <p:cNvSpPr txBox="1"/>
          <p:nvPr/>
        </p:nvSpPr>
        <p:spPr>
          <a:xfrm>
            <a:off x="903125" y="8173792"/>
            <a:ext cx="15383253" cy="124649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500" i="0" baseline="0" dirty="0" err="1">
                <a:solidFill>
                  <a:srgbClr val="595959">
                    <a:alpha val="100000"/>
                  </a:srgbClr>
                </a:solidFill>
                <a:latin typeface="D2Coding"/>
              </a:rPr>
              <a:t>AI데이터플랫폼</a:t>
            </a:r>
            <a:r>
              <a:rPr kumimoji="0" lang="ko-KR" altLang="en-US" sz="2500" i="0" baseline="0" dirty="0">
                <a:solidFill>
                  <a:srgbClr val="595959">
                    <a:alpha val="100000"/>
                  </a:srgbClr>
                </a:solidFill>
                <a:latin typeface="D2Coding"/>
              </a:rPr>
              <a:t>(WITH </a:t>
            </a:r>
            <a:r>
              <a:rPr kumimoji="0" lang="ko-KR" altLang="en-US" sz="2500" i="0" baseline="0" dirty="0" err="1">
                <a:solidFill>
                  <a:srgbClr val="595959">
                    <a:alpha val="100000"/>
                  </a:srgbClr>
                </a:solidFill>
                <a:latin typeface="D2Coding"/>
              </a:rPr>
              <a:t>Python</a:t>
            </a:r>
            <a:r>
              <a:rPr kumimoji="0" lang="ko-KR" altLang="en-US" sz="2500" i="0" baseline="0" dirty="0">
                <a:solidFill>
                  <a:srgbClr val="595959">
                    <a:alpha val="100000"/>
                  </a:srgbClr>
                </a:solidFill>
                <a:latin typeface="D2Coding"/>
              </a:rPr>
              <a:t>, JAVA, </a:t>
            </a:r>
            <a:r>
              <a:rPr kumimoji="0" lang="ko-KR" altLang="en-US" sz="2500" i="0" baseline="0" dirty="0" err="1">
                <a:solidFill>
                  <a:srgbClr val="595959">
                    <a:alpha val="100000"/>
                  </a:srgbClr>
                </a:solidFill>
                <a:latin typeface="D2Coding"/>
              </a:rPr>
              <a:t>Spring</a:t>
            </a:r>
            <a:r>
              <a:rPr kumimoji="0" lang="ko-KR" altLang="en-US" sz="2500" i="0" baseline="0" dirty="0">
                <a:solidFill>
                  <a:srgbClr val="595959">
                    <a:alpha val="100000"/>
                  </a:srgbClr>
                </a:solidFill>
                <a:latin typeface="D2Coding"/>
              </a:rPr>
              <a:t>)을 활용한 빅데이터 분석 전문가 과정(8회차)</a:t>
            </a:r>
          </a:p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500" i="0" baseline="0" dirty="0">
                <a:solidFill>
                  <a:srgbClr val="595959">
                    <a:alpha val="100000"/>
                  </a:srgbClr>
                </a:solidFill>
                <a:latin typeface="D2Coding"/>
              </a:rPr>
              <a:t>빅데이터분석 프로젝트</a:t>
            </a:r>
          </a:p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500" i="0" baseline="0" dirty="0">
                <a:solidFill>
                  <a:srgbClr val="595959">
                    <a:alpha val="100000"/>
                  </a:srgbClr>
                </a:solidFill>
                <a:latin typeface="D2Coding"/>
              </a:rPr>
              <a:t>먼지가되어팀</a:t>
            </a:r>
            <a:endParaRPr kumimoji="0" lang="ko-KR" altLang="en-US" sz="2500" i="0" dirty="0">
              <a:solidFill>
                <a:srgbClr val="595959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4108" name="TextBox 4107"/>
          <p:cNvSpPr txBox="1"/>
          <p:nvPr/>
        </p:nvSpPr>
        <p:spPr>
          <a:xfrm>
            <a:off x="666627" y="3937450"/>
            <a:ext cx="15856251" cy="240065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15000" b="1" i="0" baseline="0" dirty="0" smtClean="0">
                <a:solidFill>
                  <a:srgbClr val="3A3C84">
                    <a:alpha val="100000"/>
                  </a:srgbClr>
                </a:solidFill>
                <a:latin typeface="D2Coding"/>
              </a:rPr>
              <a:t>미</a:t>
            </a:r>
            <a:r>
              <a:rPr kumimoji="0" lang="ko-KR" altLang="en-US" sz="9000" b="1" i="0" baseline="0" dirty="0" smtClean="0">
                <a:solidFill>
                  <a:srgbClr val="7A7CC4">
                    <a:alpha val="100000"/>
                  </a:srgbClr>
                </a:solidFill>
                <a:latin typeface="D2Coding"/>
              </a:rPr>
              <a:t>세먼지</a:t>
            </a:r>
            <a:r>
              <a:rPr kumimoji="0" lang="ko-KR" altLang="en-US" sz="15000" b="1" i="0" baseline="0" dirty="0" smtClean="0">
                <a:solidFill>
                  <a:srgbClr val="3A3C84">
                    <a:alpha val="100000"/>
                  </a:srgbClr>
                </a:solidFill>
                <a:latin typeface="D2Coding"/>
              </a:rPr>
              <a:t>안</a:t>
            </a:r>
            <a:r>
              <a:rPr kumimoji="0" lang="ko-KR" altLang="en-US" sz="9000" b="1" i="0" baseline="0" dirty="0" smtClean="0">
                <a:solidFill>
                  <a:srgbClr val="7A7CC4">
                    <a:alpha val="100000"/>
                  </a:srgbClr>
                </a:solidFill>
                <a:latin typeface="D2Coding"/>
              </a:rPr>
              <a:t>녕</a:t>
            </a:r>
            <a:r>
              <a:rPr kumimoji="0" lang="ko-KR" altLang="en-US" sz="15000" b="1" i="0" baseline="0" dirty="0" smtClean="0">
                <a:solidFill>
                  <a:srgbClr val="3A3C84">
                    <a:alpha val="100000"/>
                  </a:srgbClr>
                </a:solidFill>
                <a:latin typeface="D2Coding"/>
              </a:rPr>
              <a:t>행</a:t>
            </a:r>
            <a:endParaRPr kumimoji="0" lang="ko-KR" altLang="en-US" sz="15000" b="1" i="0" dirty="0">
              <a:solidFill>
                <a:srgbClr val="3A3C84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4109" name="TextBox 4108"/>
          <p:cNvSpPr txBox="1"/>
          <p:nvPr/>
        </p:nvSpPr>
        <p:spPr>
          <a:xfrm>
            <a:off x="-160458" y="3185314"/>
            <a:ext cx="15857814" cy="70157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4000" b="1" i="0" baseline="0" dirty="0">
                <a:solidFill>
                  <a:srgbClr val="808080">
                    <a:alpha val="100000"/>
                  </a:srgbClr>
                </a:solidFill>
                <a:latin typeface="D2Coding"/>
              </a:rPr>
              <a:t>미세먼지야.. 이제 </a:t>
            </a:r>
            <a:r>
              <a:rPr kumimoji="0" lang="ko-KR" altLang="en-US" sz="4000" b="1" i="0" baseline="0" dirty="0" smtClean="0">
                <a:solidFill>
                  <a:srgbClr val="808080">
                    <a:alpha val="100000"/>
                  </a:srgbClr>
                </a:solidFill>
                <a:latin typeface="D2Coding"/>
              </a:rPr>
              <a:t>그만 헤어지자</a:t>
            </a:r>
            <a:endParaRPr kumimoji="0" lang="ko-KR" altLang="en-US" sz="4000" b="1" i="0" dirty="0">
              <a:solidFill>
                <a:srgbClr val="808080">
                  <a:alpha val="100000"/>
                </a:srgbClr>
              </a:solidFill>
              <a:latin typeface="D2Coding"/>
            </a:endParaRPr>
          </a:p>
        </p:txBody>
      </p:sp>
      <p:pic>
        <p:nvPicPr>
          <p:cNvPr id="4110" name="그림 4109"/>
          <p:cNvPicPr>
            <a:picLocks noChangeAspect="1"/>
          </p:cNvPicPr>
          <p:nvPr/>
        </p:nvPicPr>
        <p:blipFill rotWithShape="1">
          <a:blip r:embed="rId5">
            <a:lum/>
          </a:blip>
          <a:stretch>
            <a:fillRect/>
          </a:stretch>
        </p:blipFill>
        <p:spPr>
          <a:xfrm>
            <a:off x="11728926" y="2483722"/>
            <a:ext cx="2218914" cy="151259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sp>
        <p:nvSpPr>
          <p:cNvPr id="14" name="TextBox 13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en-US" sz="3000" b="1">
                <a:solidFill>
                  <a:srgbClr val="FFFFFF">
                    <a:alpha val="100000"/>
                  </a:srgbClr>
                </a:solidFill>
                <a:latin typeface="Calibri"/>
              </a:rPr>
              <a:t>1</a:t>
            </a:r>
            <a:endParaRPr kumimoji="0" lang="en-US" altLang="en-US" sz="3000" b="1" i="0">
              <a:solidFill>
                <a:srgbClr val="FFFFFF">
                  <a:alpha val="100000"/>
                </a:srgbClr>
              </a:solidFill>
              <a:latin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72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7173" name="그림 7172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7174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7175" name="그림 717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7176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7177" name="그림 717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7259" name="TextBox 725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en-US" sz="3000" b="1" dirty="0">
                <a:solidFill>
                  <a:srgbClr val="FFFFFF">
                    <a:alpha val="100000"/>
                  </a:srgbClr>
                </a:solidFill>
                <a:latin typeface="D2Coding"/>
              </a:rPr>
              <a:t>4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39626" y="1763369"/>
            <a:ext cx="6092674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유사서비스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분석(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4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6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endParaRPr kumimoji="0" lang="ko-KR" altLang="en-US" sz="3400" b="1" i="0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063435" y="568222"/>
            <a:ext cx="4645748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ko-KR" sz="3000" b="1" i="0" baseline="0" dirty="0" smtClean="0">
                <a:solidFill>
                  <a:srgbClr val="FFFFFF">
                    <a:alpha val="100000"/>
                  </a:srgbClr>
                </a:solidFill>
                <a:latin typeface="D2Coding"/>
              </a:rPr>
              <a:t>2</a:t>
            </a:r>
            <a:r>
              <a:rPr kumimoji="0" lang="ko-KR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D2Coding"/>
              </a:rPr>
              <a:t>. 배경 및 필요성</a:t>
            </a:r>
            <a:endParaRPr kumimoji="0" lang="ko-KR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139626" y="2396692"/>
            <a:ext cx="15154680" cy="59043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368348" lvl="0" indent="-368348" algn="l" defTabSz="393752" rtl="0" eaLnBrk="1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Arial"/>
              <a:buBlip>
                <a:blip r:embed="rId5"/>
              </a:buBlip>
              <a:defRPr/>
            </a:pPr>
            <a:r>
              <a:rPr kumimoji="1" lang="ko-KR" altLang="en-US" sz="3000" b="0" i="0" baseline="0">
                <a:solidFill>
                  <a:srgbClr val="000000">
                    <a:alpha val="100000"/>
                  </a:srgbClr>
                </a:solidFill>
                <a:latin typeface="D2Coding"/>
              </a:rPr>
              <a:t>에어맵코리아(KT)</a:t>
            </a:r>
            <a:endParaRPr kumimoji="1" lang="ko-KR" altLang="en-US" sz="3000" b="0" i="0">
              <a:solidFill>
                <a:srgbClr val="000000">
                  <a:alpha val="100000"/>
                </a:srgbClr>
              </a:solidFill>
              <a:latin typeface="D2Coding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6">
            <a:lum/>
          </a:blip>
          <a:stretch>
            <a:fillRect/>
          </a:stretch>
        </p:blipFill>
        <p:spPr>
          <a:xfrm>
            <a:off x="1282463" y="3223629"/>
            <a:ext cx="8236043" cy="5952045"/>
          </a:xfrm>
          <a:prstGeom prst="rect">
            <a:avLst/>
          </a:prstGeom>
          <a:noFill/>
          <a:ln w="9544" cap="flat" cmpd="sng" algn="ctr">
            <a:solidFill>
              <a:srgbClr val="DCE6F2"/>
            </a:solidFill>
            <a:prstDash val="solid"/>
            <a:round/>
            <a:headEnd w="med" len="med"/>
            <a:tailEnd w="med" len="med"/>
          </a:ln>
        </p:spPr>
      </p:pic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7">
            <a:lum/>
          </a:blip>
          <a:stretch>
            <a:fillRect/>
          </a:stretch>
        </p:blipFill>
        <p:spPr>
          <a:xfrm>
            <a:off x="8085223" y="4926677"/>
            <a:ext cx="5102893" cy="4441009"/>
          </a:xfrm>
          <a:prstGeom prst="rect">
            <a:avLst/>
          </a:prstGeom>
          <a:noFill/>
          <a:ln w="9544" cap="flat" cmpd="sng" algn="ctr">
            <a:solidFill>
              <a:srgbClr val="DCE6F2"/>
            </a:solidFill>
            <a:prstDash val="solid"/>
            <a:round/>
            <a:headEnd w="med" len="med"/>
            <a:tailEnd w="med" len="med"/>
          </a:ln>
        </p:spPr>
      </p:pic>
      <p:sp>
        <p:nvSpPr>
          <p:cNvPr id="26" name="TextBox 25"/>
          <p:cNvSpPr txBox="1"/>
          <p:nvPr/>
        </p:nvSpPr>
        <p:spPr>
          <a:xfrm>
            <a:off x="9794690" y="3568023"/>
            <a:ext cx="7456718" cy="84967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500" b="1" i="1" baseline="0">
                <a:solidFill>
                  <a:srgbClr val="404040"/>
                </a:solidFill>
                <a:latin typeface="D2Coding"/>
              </a:rPr>
              <a:t>현 위치 뿐만 아니라 </a:t>
            </a:r>
            <a:r>
              <a:rPr kumimoji="0" lang="ko-KR" altLang="en-US" sz="2500" b="1" i="1" baseline="0">
                <a:solidFill>
                  <a:srgbClr val="6182D6">
                    <a:alpha val="100000"/>
                  </a:srgbClr>
                </a:solidFill>
                <a:latin typeface="D2Coding"/>
              </a:rPr>
              <a:t>관심지역을 등록하면 </a:t>
            </a:r>
          </a:p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500" b="1" i="1" baseline="0">
                <a:solidFill>
                  <a:srgbClr val="6182D6">
                    <a:alpha val="100000"/>
                  </a:srgbClr>
                </a:solidFill>
                <a:latin typeface="D2Coding"/>
              </a:rPr>
              <a:t>관심지역의 정보도 제공</a:t>
            </a:r>
            <a:endParaRPr kumimoji="0" lang="ko-KR" altLang="en-US" sz="2500" b="1" i="1">
              <a:solidFill>
                <a:srgbClr val="6182D6">
                  <a:alpha val="100000"/>
                </a:srgbClr>
              </a:solidFill>
              <a:latin typeface="D2Coding"/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8">
            <a:lum/>
          </a:blip>
          <a:stretch>
            <a:fillRect/>
          </a:stretch>
        </p:blipFill>
        <p:spPr>
          <a:xfrm>
            <a:off x="13377004" y="6552028"/>
            <a:ext cx="3855316" cy="2798243"/>
          </a:xfrm>
          <a:prstGeom prst="rect">
            <a:avLst/>
          </a:prstGeom>
          <a:noFill/>
          <a:ln w="9544" cap="flat" cmpd="sng" algn="ctr">
            <a:solidFill>
              <a:srgbClr val="DCE6F2"/>
            </a:solidFill>
            <a:prstDash val="solid"/>
            <a:round/>
            <a:headEnd w="med" len="med"/>
            <a:tailEnd w="med" len="med"/>
          </a:ln>
        </p:spPr>
      </p:pic>
      <p:sp>
        <p:nvSpPr>
          <p:cNvPr id="28" name="TextBox 27"/>
          <p:cNvSpPr txBox="1"/>
          <p:nvPr/>
        </p:nvSpPr>
        <p:spPr>
          <a:xfrm>
            <a:off x="13380185" y="5363170"/>
            <a:ext cx="4045766" cy="8452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500" b="1" i="1" baseline="0">
                <a:solidFill>
                  <a:srgbClr val="404040"/>
                </a:solidFill>
                <a:latin typeface="D2Coding"/>
              </a:rPr>
              <a:t>미세먼지 등급에 따른</a:t>
            </a:r>
            <a:endParaRPr kumimoji="0" lang="ko-KR" altLang="en-US" sz="2500" b="1" i="1" baseline="0">
              <a:solidFill>
                <a:srgbClr val="6182D6">
                  <a:alpha val="100000"/>
                </a:srgbClr>
              </a:solidFill>
              <a:latin typeface="D2Coding"/>
            </a:endParaRPr>
          </a:p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500" b="1" i="1" baseline="0">
                <a:solidFill>
                  <a:srgbClr val="6182D6">
                    <a:alpha val="100000"/>
                  </a:srgbClr>
                </a:solidFill>
                <a:latin typeface="D2Coding"/>
              </a:rPr>
              <a:t>행동요령도 제안</a:t>
            </a:r>
            <a:endParaRPr kumimoji="0" lang="ko-KR" altLang="en-US" sz="2500" b="1" i="1">
              <a:solidFill>
                <a:srgbClr val="6182D6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9775601" y="2091929"/>
            <a:ext cx="7874178" cy="124649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500" b="1" i="1" baseline="0" dirty="0">
                <a:solidFill>
                  <a:srgbClr val="404040"/>
                </a:solidFill>
                <a:latin typeface="D2Coding"/>
              </a:rPr>
              <a:t>에어맵코리아는 국가 측정소와 KT 측정소 미세먼지 데이터를 수집하여 </a:t>
            </a:r>
            <a:r>
              <a:rPr kumimoji="0" lang="ko-KR" altLang="en-US" sz="2500" b="1" i="1" baseline="0" dirty="0">
                <a:solidFill>
                  <a:srgbClr val="6182D6">
                    <a:alpha val="100000"/>
                  </a:srgbClr>
                </a:solidFill>
                <a:latin typeface="D2Coding"/>
              </a:rPr>
              <a:t>나의 현 위치와 가까운 미세먼지 실시간 데이터를 제공하는 앱 서비스!</a:t>
            </a:r>
            <a:endParaRPr kumimoji="0" lang="ko-KR" altLang="en-US" sz="2500" b="1" i="1" dirty="0">
              <a:solidFill>
                <a:srgbClr val="6182D6">
                  <a:alpha val="100000"/>
                </a:srgbClr>
              </a:solidFill>
              <a:latin typeface="D2Coding"/>
            </a:endParaRPr>
          </a:p>
        </p:txBody>
      </p:sp>
    </p:spTree>
    <p:extLst>
      <p:ext uri="{BB962C8B-B14F-4D97-AF65-F5344CB8AC3E}">
        <p14:creationId xmlns:p14="http://schemas.microsoft.com/office/powerpoint/2010/main" val="322158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222" y="5138888"/>
            <a:ext cx="18286533" cy="5168745"/>
            <a:chOff x="-14939" y="5142857"/>
            <a:chExt cx="18300654" cy="51727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-14939" y="5142857"/>
              <a:ext cx="18300654" cy="517273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24034" y="566230"/>
            <a:ext cx="17024949" cy="9145319"/>
            <a:chOff x="623810" y="566667"/>
            <a:chExt cx="17038096" cy="9152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23810" y="566667"/>
              <a:ext cx="17038096" cy="9152381"/>
            </a:xfrm>
            <a:prstGeom prst="rect">
              <a:avLst/>
            </a:prstGeom>
          </p:spPr>
        </p:pic>
      </p:grpSp>
      <p:sp>
        <p:nvSpPr>
          <p:cNvPr id="1048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r>
              <a:rPr lang="en-US" dirty="0" smtClean="0">
                <a:solidFill>
                  <a:schemeClr val="bg1"/>
                </a:solidFill>
                <a:latin typeface="나눔고딕 ExtraBold"/>
                <a:ea typeface="나눔고딕 ExtraBold"/>
              </a:rPr>
              <a:t>15</a:t>
            </a:r>
          </a:p>
        </p:txBody>
      </p:sp>
      <p:grpSp>
        <p:nvGrpSpPr>
          <p:cNvPr id="15" name="그룹 1002"/>
          <p:cNvGrpSpPr/>
          <p:nvPr/>
        </p:nvGrpSpPr>
        <p:grpSpPr>
          <a:xfrm>
            <a:off x="624112" y="566301"/>
            <a:ext cx="17025489" cy="9144875"/>
            <a:chOff x="623810" y="566667"/>
            <a:chExt cx="17038096" cy="9152381"/>
          </a:xfrm>
        </p:grpSpPr>
        <p:pic>
          <p:nvPicPr>
            <p:cNvPr id="16" name="Object 5"/>
            <p:cNvPicPr>
              <a:picLocks noChangeAspect="1"/>
            </p:cNvPicPr>
            <p:nvPr/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623810" y="566667"/>
              <a:ext cx="17038096" cy="9152381"/>
            </a:xfrm>
            <a:prstGeom prst="rect">
              <a:avLst/>
            </a:prstGeom>
            <a:noFill/>
            <a:ln>
              <a:noFill/>
            </a:ln>
          </p:spPr>
        </p:pic>
      </p:grpSp>
      <p:graphicFrame>
        <p:nvGraphicFramePr>
          <p:cNvPr id="18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4457599"/>
              </p:ext>
            </p:extLst>
          </p:nvPr>
        </p:nvGraphicFramePr>
        <p:xfrm>
          <a:off x="634672" y="1597864"/>
          <a:ext cx="17025556" cy="8296209"/>
        </p:xfrm>
        <a:graphic>
          <a:graphicData uri="http://schemas.openxmlformats.org/drawingml/2006/table">
            <a:tbl>
              <a:tblPr firstRow="1" bandRow="1"/>
              <a:tblGrid>
                <a:gridCol w="729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002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986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986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9986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9986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9986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9986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9986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99868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99868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99868">
                  <a:extLst>
                    <a:ext uri="{9D8B030D-6E8A-4147-A177-3AD203B41FA5}">
                      <a16:colId xmlns:a16="http://schemas.microsoft.com/office/drawing/2014/main" val="3444774330"/>
                    </a:ext>
                  </a:extLst>
                </a:gridCol>
                <a:gridCol w="399868">
                  <a:extLst>
                    <a:ext uri="{9D8B030D-6E8A-4147-A177-3AD203B41FA5}">
                      <a16:colId xmlns:a16="http://schemas.microsoft.com/office/drawing/2014/main" val="1620902490"/>
                    </a:ext>
                  </a:extLst>
                </a:gridCol>
                <a:gridCol w="399868">
                  <a:extLst>
                    <a:ext uri="{9D8B030D-6E8A-4147-A177-3AD203B41FA5}">
                      <a16:colId xmlns:a16="http://schemas.microsoft.com/office/drawing/2014/main" val="3146489517"/>
                    </a:ext>
                  </a:extLst>
                </a:gridCol>
                <a:gridCol w="399868">
                  <a:extLst>
                    <a:ext uri="{9D8B030D-6E8A-4147-A177-3AD203B41FA5}">
                      <a16:colId xmlns:a16="http://schemas.microsoft.com/office/drawing/2014/main" val="3694085731"/>
                    </a:ext>
                  </a:extLst>
                </a:gridCol>
                <a:gridCol w="399868">
                  <a:extLst>
                    <a:ext uri="{9D8B030D-6E8A-4147-A177-3AD203B41FA5}">
                      <a16:colId xmlns:a16="http://schemas.microsoft.com/office/drawing/2014/main" val="2946321274"/>
                    </a:ext>
                  </a:extLst>
                </a:gridCol>
                <a:gridCol w="399868">
                  <a:extLst>
                    <a:ext uri="{9D8B030D-6E8A-4147-A177-3AD203B41FA5}">
                      <a16:colId xmlns:a16="http://schemas.microsoft.com/office/drawing/2014/main" val="1130683467"/>
                    </a:ext>
                  </a:extLst>
                </a:gridCol>
                <a:gridCol w="399868">
                  <a:extLst>
                    <a:ext uri="{9D8B030D-6E8A-4147-A177-3AD203B41FA5}">
                      <a16:colId xmlns:a16="http://schemas.microsoft.com/office/drawing/2014/main" val="4075047325"/>
                    </a:ext>
                  </a:extLst>
                </a:gridCol>
                <a:gridCol w="399868">
                  <a:extLst>
                    <a:ext uri="{9D8B030D-6E8A-4147-A177-3AD203B41FA5}">
                      <a16:colId xmlns:a16="http://schemas.microsoft.com/office/drawing/2014/main" val="1974242143"/>
                    </a:ext>
                  </a:extLst>
                </a:gridCol>
                <a:gridCol w="399868">
                  <a:extLst>
                    <a:ext uri="{9D8B030D-6E8A-4147-A177-3AD203B41FA5}">
                      <a16:colId xmlns:a16="http://schemas.microsoft.com/office/drawing/2014/main" val="1021245505"/>
                    </a:ext>
                  </a:extLst>
                </a:gridCol>
                <a:gridCol w="399868">
                  <a:extLst>
                    <a:ext uri="{9D8B030D-6E8A-4147-A177-3AD203B41FA5}">
                      <a16:colId xmlns:a16="http://schemas.microsoft.com/office/drawing/2014/main" val="17840074"/>
                    </a:ext>
                  </a:extLst>
                </a:gridCol>
                <a:gridCol w="399868">
                  <a:extLst>
                    <a:ext uri="{9D8B030D-6E8A-4147-A177-3AD203B41FA5}">
                      <a16:colId xmlns:a16="http://schemas.microsoft.com/office/drawing/2014/main" val="4145124851"/>
                    </a:ext>
                  </a:extLst>
                </a:gridCol>
                <a:gridCol w="399868">
                  <a:extLst>
                    <a:ext uri="{9D8B030D-6E8A-4147-A177-3AD203B41FA5}">
                      <a16:colId xmlns:a16="http://schemas.microsoft.com/office/drawing/2014/main" val="554746976"/>
                    </a:ext>
                  </a:extLst>
                </a:gridCol>
                <a:gridCol w="399868">
                  <a:extLst>
                    <a:ext uri="{9D8B030D-6E8A-4147-A177-3AD203B41FA5}">
                      <a16:colId xmlns:a16="http://schemas.microsoft.com/office/drawing/2014/main" val="1187086592"/>
                    </a:ext>
                  </a:extLst>
                </a:gridCol>
                <a:gridCol w="399868">
                  <a:extLst>
                    <a:ext uri="{9D8B030D-6E8A-4147-A177-3AD203B41FA5}">
                      <a16:colId xmlns:a16="http://schemas.microsoft.com/office/drawing/2014/main" val="2639626505"/>
                    </a:ext>
                  </a:extLst>
                </a:gridCol>
                <a:gridCol w="399868">
                  <a:extLst>
                    <a:ext uri="{9D8B030D-6E8A-4147-A177-3AD203B41FA5}">
                      <a16:colId xmlns:a16="http://schemas.microsoft.com/office/drawing/2014/main" val="3989459857"/>
                    </a:ext>
                  </a:extLst>
                </a:gridCol>
                <a:gridCol w="399868">
                  <a:extLst>
                    <a:ext uri="{9D8B030D-6E8A-4147-A177-3AD203B41FA5}">
                      <a16:colId xmlns:a16="http://schemas.microsoft.com/office/drawing/2014/main" val="3641301159"/>
                    </a:ext>
                  </a:extLst>
                </a:gridCol>
                <a:gridCol w="399868">
                  <a:extLst>
                    <a:ext uri="{9D8B030D-6E8A-4147-A177-3AD203B41FA5}">
                      <a16:colId xmlns:a16="http://schemas.microsoft.com/office/drawing/2014/main" val="3212541873"/>
                    </a:ext>
                  </a:extLst>
                </a:gridCol>
                <a:gridCol w="399868">
                  <a:extLst>
                    <a:ext uri="{9D8B030D-6E8A-4147-A177-3AD203B41FA5}">
                      <a16:colId xmlns:a16="http://schemas.microsoft.com/office/drawing/2014/main" val="1531774810"/>
                    </a:ext>
                  </a:extLst>
                </a:gridCol>
                <a:gridCol w="399868">
                  <a:extLst>
                    <a:ext uri="{9D8B030D-6E8A-4147-A177-3AD203B41FA5}">
                      <a16:colId xmlns:a16="http://schemas.microsoft.com/office/drawing/2014/main" val="3707861554"/>
                    </a:ext>
                  </a:extLst>
                </a:gridCol>
                <a:gridCol w="399868">
                  <a:extLst>
                    <a:ext uri="{9D8B030D-6E8A-4147-A177-3AD203B41FA5}">
                      <a16:colId xmlns:a16="http://schemas.microsoft.com/office/drawing/2014/main" val="1600696357"/>
                    </a:ext>
                  </a:extLst>
                </a:gridCol>
              </a:tblGrid>
              <a:tr h="295499"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2000" b="1" i="0" u="none" strike="noStrike" dirty="0">
                          <a:solidFill>
                            <a:schemeClr val="lt1"/>
                          </a:solidFill>
                          <a:effectLst/>
                          <a:latin typeface="돋움"/>
                          <a:ea typeface="돋움"/>
                        </a:rPr>
                        <a:t>주차</a:t>
                      </a:r>
                      <a:endParaRPr lang="ko-KR" altLang="en-US" sz="2000" b="1" i="0" u="none" strike="noStrike" dirty="0">
                        <a:solidFill>
                          <a:schemeClr val="lt1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돋움"/>
                          <a:ea typeface="돋움"/>
                        </a:rPr>
                        <a:t>1</a:t>
                      </a:r>
                      <a:endParaRPr lang="en-US" altLang="ko-KR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sz="20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7823" marR="7823" marT="78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sz="20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7823" marR="7823" marT="78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sz="20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7823" marR="7823" marT="78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dirty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2</a:t>
                      </a:r>
                    </a:p>
                  </a:txBody>
                  <a:tcPr marL="7817" marR="7817" marT="7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sz="20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7823" marR="7823" marT="78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en-US" altLang="ko-KR" sz="20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7823" marR="7823" marT="78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en-US" altLang="ko-KR" sz="20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7823" marR="7823" marT="78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en-US" altLang="ko-KR" sz="20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7823" marR="7823" marT="78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D9D9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3</a:t>
                      </a:r>
                      <a:endParaRPr lang="en-US" altLang="ko-KR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sz="24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sz="24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sz="24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sz="24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4</a:t>
                      </a:r>
                      <a:endParaRPr lang="en-US" altLang="ko-KR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sz="24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sz="24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sz="24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sz="24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5</a:t>
                      </a:r>
                      <a:endParaRPr lang="en-US" altLang="ko-KR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sz="24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sz="24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sz="24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sz="24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6</a:t>
                      </a:r>
                      <a:endParaRPr lang="en-US" altLang="ko-KR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sz="24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sz="24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sz="24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sz="24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0972"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2000" b="1" i="0" u="none" strike="noStrike" dirty="0">
                          <a:solidFill>
                            <a:schemeClr val="lt1"/>
                          </a:solidFill>
                          <a:effectLst/>
                          <a:latin typeface="돋움"/>
                          <a:ea typeface="돋움"/>
                        </a:rPr>
                        <a:t>일차</a:t>
                      </a:r>
                      <a:endParaRPr lang="ko-KR" altLang="en-US" sz="2000" b="1" i="0" u="none" strike="noStrike" dirty="0">
                        <a:solidFill>
                          <a:schemeClr val="lt1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kern="1000" baseline="0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1</a:t>
                      </a:r>
                      <a:endParaRPr lang="en-US" altLang="ko-KR" sz="2000" b="0" i="0" u="none" strike="noStrike" kern="1000" baseline="0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kern="1000" baseline="0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2</a:t>
                      </a:r>
                      <a:endParaRPr lang="en-US" altLang="ko-KR" sz="2000" b="0" i="0" u="none" strike="noStrike" kern="1000" baseline="0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kern="1000" baseline="0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3</a:t>
                      </a:r>
                      <a:endParaRPr lang="en-US" altLang="ko-KR" sz="2000" b="0" i="0" u="none" strike="noStrike" kern="1000" baseline="0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kern="1000" baseline="0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4</a:t>
                      </a:r>
                      <a:endParaRPr lang="en-US" altLang="ko-KR" sz="2000" b="0" i="0" u="none" strike="noStrike" kern="1000" baseline="0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kern="1000" baseline="0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5</a:t>
                      </a:r>
                      <a:endParaRPr lang="en-US" altLang="ko-KR" sz="2000" b="0" i="0" u="none" strike="noStrike" kern="1000" baseline="0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kern="1000" baseline="0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6</a:t>
                      </a:r>
                      <a:endParaRPr lang="en-US" altLang="ko-KR" sz="2000" b="0" i="0" u="none" strike="noStrike" kern="1000" baseline="0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kern="1000" baseline="0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7</a:t>
                      </a:r>
                      <a:endParaRPr lang="en-US" altLang="ko-KR" sz="2000" b="0" i="0" u="none" strike="noStrike" kern="1000" baseline="0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kern="1000" baseline="0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8</a:t>
                      </a:r>
                      <a:endParaRPr lang="en-US" altLang="ko-KR" sz="2000" b="0" i="0" u="none" strike="noStrike" kern="1000" baseline="0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kern="1000" baseline="0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9</a:t>
                      </a:r>
                      <a:endParaRPr lang="en-US" altLang="ko-KR" sz="2000" b="0" i="0" u="none" strike="noStrike" kern="1000" baseline="0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kern="1000" baseline="0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10</a:t>
                      </a:r>
                      <a:endParaRPr lang="en-US" altLang="ko-KR" sz="2000" b="0" i="0" u="none" strike="noStrike" kern="1000" baseline="0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kern="1000" baseline="0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11</a:t>
                      </a:r>
                      <a:endParaRPr lang="en-US" altLang="ko-KR" sz="2000" b="0" i="0" u="none" strike="noStrike" kern="1000" baseline="0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kern="1000" baseline="0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12</a:t>
                      </a:r>
                      <a:endParaRPr lang="en-US" altLang="ko-KR" sz="2000" b="0" i="0" u="none" strike="noStrike" kern="1000" baseline="0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kern="1000" baseline="0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13</a:t>
                      </a:r>
                      <a:endParaRPr lang="en-US" altLang="ko-KR" sz="2000" b="0" i="0" u="none" strike="noStrike" kern="1000" baseline="0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kern="1000" baseline="0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14</a:t>
                      </a:r>
                      <a:endParaRPr lang="en-US" altLang="ko-KR" sz="2000" b="0" i="0" u="none" strike="noStrike" kern="1000" baseline="0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kern="1000" baseline="0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15</a:t>
                      </a:r>
                      <a:endParaRPr lang="en-US" altLang="ko-KR" sz="2000" b="0" i="0" u="none" strike="noStrike" kern="1000" baseline="0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kern="1000" baseline="0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16</a:t>
                      </a:r>
                      <a:endParaRPr lang="en-US" altLang="ko-KR" sz="2000" b="0" i="0" u="none" strike="noStrike" kern="1000" baseline="0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kern="1000" baseline="0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17</a:t>
                      </a:r>
                      <a:endParaRPr lang="en-US" altLang="ko-KR" sz="2000" b="0" i="0" u="none" strike="noStrike" kern="1000" baseline="0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kern="1000" baseline="0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18</a:t>
                      </a:r>
                      <a:endParaRPr lang="en-US" altLang="ko-KR" sz="2000" b="0" i="0" u="none" strike="noStrike" kern="1000" baseline="0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kern="1000" baseline="0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19</a:t>
                      </a:r>
                      <a:endParaRPr lang="en-US" altLang="ko-KR" sz="2000" b="0" i="0" u="none" strike="noStrike" kern="1000" baseline="0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kern="1000" baseline="0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20</a:t>
                      </a:r>
                      <a:endParaRPr lang="en-US" altLang="ko-KR" sz="2000" b="0" i="0" u="none" strike="noStrike" kern="1000" baseline="0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kern="1000" baseline="0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21</a:t>
                      </a:r>
                      <a:endParaRPr lang="en-US" altLang="ko-KR" sz="2000" b="0" i="0" u="none" strike="noStrike" kern="1000" baseline="0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kern="1000" baseline="0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22</a:t>
                      </a:r>
                      <a:endParaRPr lang="en-US" altLang="ko-KR" sz="2000" b="0" i="0" u="none" strike="noStrike" kern="1000" baseline="0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kern="1000" baseline="0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23</a:t>
                      </a:r>
                      <a:endParaRPr lang="en-US" altLang="ko-KR" sz="2000" b="0" i="0" u="none" strike="noStrike" kern="1000" baseline="0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kern="1000" baseline="0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24</a:t>
                      </a:r>
                      <a:endParaRPr lang="en-US" altLang="ko-KR" sz="2000" b="0" i="0" u="none" strike="noStrike" kern="1000" baseline="0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kern="1000" baseline="0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25</a:t>
                      </a:r>
                      <a:endParaRPr lang="en-US" altLang="ko-KR" sz="2000" b="0" i="0" u="none" strike="noStrike" kern="1000" baseline="0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kern="1000" baseline="0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26</a:t>
                      </a:r>
                      <a:endParaRPr lang="en-US" altLang="ko-KR" sz="2000" b="0" i="0" u="none" strike="noStrike" kern="1000" baseline="0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kern="1000" baseline="0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27</a:t>
                      </a:r>
                      <a:endParaRPr lang="en-US" altLang="ko-KR" sz="2000" b="0" i="0" u="none" strike="noStrike" kern="1000" baseline="0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kern="1000" baseline="0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28</a:t>
                      </a:r>
                      <a:endParaRPr lang="en-US" altLang="ko-KR" sz="2000" b="0" i="0" u="none" strike="noStrike" kern="1000" baseline="0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kern="1000" baseline="0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29</a:t>
                      </a:r>
                      <a:endParaRPr lang="en-US" altLang="ko-KR" sz="2000" b="0" i="0" u="none" strike="noStrike" kern="1000" baseline="0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8557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2000" b="1" i="0" u="none" strike="noStrike" dirty="0">
                          <a:solidFill>
                            <a:schemeClr val="lt1"/>
                          </a:solidFill>
                          <a:effectLst/>
                          <a:latin typeface="돋움"/>
                          <a:ea typeface="돋움"/>
                        </a:rPr>
                        <a:t>번호</a:t>
                      </a:r>
                      <a:endParaRPr lang="ko-KR" altLang="en-US" sz="2000" b="1" i="0" u="none" strike="noStrike" dirty="0">
                        <a:solidFill>
                          <a:schemeClr val="lt1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2000" b="1" i="0" u="none" strike="noStrike" dirty="0" err="1">
                          <a:solidFill>
                            <a:schemeClr val="lt1"/>
                          </a:solidFill>
                          <a:effectLst/>
                          <a:latin typeface="돋움"/>
                          <a:ea typeface="돋움"/>
                        </a:rPr>
                        <a:t>작업항목</a:t>
                      </a:r>
                      <a:endParaRPr lang="ko-KR" altLang="en-US" sz="2000" b="1" i="0" u="none" strike="noStrike" dirty="0">
                        <a:solidFill>
                          <a:schemeClr val="lt1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/>
                    </a:solidFill>
                  </a:tcPr>
                </a:tc>
                <a:tc gridSpan="29"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2400" b="1" i="0" u="none" strike="noStrike" dirty="0">
                        <a:solidFill>
                          <a:schemeClr val="lt1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82D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2000" b="1" i="0" u="none" strike="noStrike">
                        <a:solidFill>
                          <a:schemeClr val="lt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2400" b="1" i="0" u="none" strike="noStrike">
                        <a:solidFill>
                          <a:schemeClr val="lt1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82D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2400" b="1" i="0" u="none" strike="noStrike">
                        <a:solidFill>
                          <a:schemeClr val="lt1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82D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2400" b="1" i="0" u="none" strike="noStrike" dirty="0">
                        <a:solidFill>
                          <a:schemeClr val="lt1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82D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2400" b="1" i="0" u="none" strike="noStrike" dirty="0">
                        <a:solidFill>
                          <a:schemeClr val="lt1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82D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2400" b="1" i="0" u="none" strike="noStrike">
                        <a:solidFill>
                          <a:schemeClr val="lt1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82D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2400" b="1" i="0" u="none" strike="noStrike">
                        <a:solidFill>
                          <a:schemeClr val="lt1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82D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2400" b="1" i="0" u="none" strike="noStrike">
                        <a:solidFill>
                          <a:schemeClr val="lt1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82D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2400" b="1" i="0" u="none" strike="noStrike" dirty="0">
                        <a:solidFill>
                          <a:schemeClr val="lt1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82D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2400" b="1" i="0" u="none" strike="noStrike">
                        <a:solidFill>
                          <a:schemeClr val="lt1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82D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2400" b="1" i="0" u="none" strike="noStrike">
                        <a:solidFill>
                          <a:schemeClr val="lt1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82D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2400" b="1" i="0" u="none" strike="noStrike">
                        <a:solidFill>
                          <a:schemeClr val="lt1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82D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2400" b="1" i="0" u="none" strike="noStrike" dirty="0">
                        <a:solidFill>
                          <a:schemeClr val="lt1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82D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2400" b="1" i="0" u="none" strike="noStrike" dirty="0">
                        <a:solidFill>
                          <a:schemeClr val="lt1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82D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2400" b="1" i="0" u="none" strike="noStrike">
                        <a:solidFill>
                          <a:schemeClr val="lt1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82D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2400" b="1" i="0" u="none" strike="noStrike" dirty="0">
                        <a:solidFill>
                          <a:schemeClr val="lt1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82D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2400" b="1" i="0" u="none" strike="noStrike" dirty="0">
                        <a:solidFill>
                          <a:schemeClr val="lt1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82D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2400" b="1" i="0" u="none" strike="noStrike" dirty="0">
                        <a:solidFill>
                          <a:schemeClr val="lt1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82D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2400" b="1" i="0" u="none" strike="noStrike" dirty="0">
                        <a:solidFill>
                          <a:schemeClr val="lt1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82D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2400" b="1" i="0" u="none" strike="noStrike" dirty="0">
                        <a:solidFill>
                          <a:schemeClr val="lt1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82D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2400" b="1" i="0" u="none" strike="noStrike" dirty="0">
                        <a:solidFill>
                          <a:schemeClr val="lt1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82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749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2000" b="1" i="0" u="none" strike="noStrike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기획 및 계획 수립</a:t>
                      </a:r>
                      <a:endParaRPr lang="en-US" altLang="ko-KR" sz="2000" b="1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359722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8452648"/>
                  </a:ext>
                </a:extLst>
              </a:tr>
              <a:tr h="34749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돋움"/>
                          <a:ea typeface="돋움"/>
                        </a:rPr>
                        <a:t>1</a:t>
                      </a:r>
                      <a:endParaRPr lang="en-US" altLang="ko-KR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돋움"/>
                          <a:ea typeface="돋움"/>
                        </a:rPr>
                        <a:t>주제 선정 및 역할분담</a:t>
                      </a:r>
                      <a:endParaRPr lang="en-US" altLang="ko-KR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359722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800" dirty="0"/>
                    </a:p>
                  </a:txBody>
                  <a:tcPr marL="7817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800" dirty="0"/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돋움"/>
                          <a:ea typeface="돋움"/>
                        </a:rPr>
                        <a:t>　</a:t>
                      </a: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749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dirty="0" smtClean="0">
                          <a:latin typeface="돋움"/>
                          <a:ea typeface="돋움"/>
                        </a:rPr>
                        <a:t>2</a:t>
                      </a: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2000" b="0" i="0" u="none" strike="noStrike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프로젝트 일정계획 수립</a:t>
                      </a: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359722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돋움"/>
                          <a:ea typeface="돋움"/>
                        </a:rPr>
                        <a:t>　</a:t>
                      </a: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749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dirty="0" smtClean="0">
                          <a:latin typeface="돋움"/>
                          <a:ea typeface="돋움"/>
                        </a:rPr>
                        <a:t>3</a:t>
                      </a: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2000" b="0" i="0" u="none" strike="noStrike" baseline="0" dirty="0" err="1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수행계획서</a:t>
                      </a:r>
                      <a:r>
                        <a:rPr lang="ko-KR" altLang="en-US" sz="2000" b="0" i="0" u="none" strike="noStrike" baseline="0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  작성</a:t>
                      </a:r>
                      <a:r>
                        <a:rPr lang="en-US" altLang="ko-KR" sz="2000" b="0" i="0" u="none" strike="noStrike" baseline="0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(+</a:t>
                      </a:r>
                      <a:r>
                        <a:rPr lang="ko-KR" altLang="en-US" sz="2000" b="0" i="0" u="none" strike="noStrike" baseline="0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다이어그램</a:t>
                      </a:r>
                      <a:r>
                        <a:rPr lang="en-US" altLang="ko-KR" sz="2000" b="0" i="0" u="none" strike="noStrike" baseline="0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)</a:t>
                      </a:r>
                      <a:endParaRPr lang="ko-KR" altLang="en-US" sz="2000" b="0" i="0" u="none" strike="noStrike" baseline="0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359722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돋움"/>
                          <a:ea typeface="돋움"/>
                        </a:rPr>
                        <a:t>　</a:t>
                      </a: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4749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dirty="0" smtClean="0">
                          <a:latin typeface="돋움"/>
                          <a:ea typeface="돋움"/>
                        </a:rPr>
                        <a:t>4</a:t>
                      </a: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2000" b="0" i="0" u="none" strike="noStrike" dirty="0" err="1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기획안</a:t>
                      </a:r>
                      <a:r>
                        <a:rPr lang="ko-KR" altLang="en-US" sz="2000" b="0" i="0" u="none" strike="noStrike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  발표</a:t>
                      </a: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359722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돋움"/>
                          <a:ea typeface="돋움"/>
                        </a:rPr>
                        <a:t>　</a:t>
                      </a:r>
                      <a:endParaRPr lang="ko-KR" altLang="en-US" sz="2000" b="0" i="0" u="none" strike="noStrike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2000" dirty="0">
                          <a:latin typeface="돋움"/>
                          <a:ea typeface="돋움"/>
                        </a:rPr>
                        <a:t>  </a:t>
                      </a: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749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dirty="0" smtClean="0">
                          <a:latin typeface="돋움"/>
                          <a:ea typeface="돋움"/>
                        </a:rPr>
                        <a:t>5</a:t>
                      </a: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2000" b="0" i="0" u="none" strike="noStrike" dirty="0" err="1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정보구조</a:t>
                      </a:r>
                      <a:r>
                        <a:rPr lang="en-US" altLang="ko-KR" sz="2000" b="0" i="0" u="none" strike="noStrike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/</a:t>
                      </a:r>
                      <a:r>
                        <a:rPr lang="ko-KR" altLang="en-US" sz="2000" b="0" i="0" u="none" strike="noStrike" dirty="0" err="1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화면구조</a:t>
                      </a:r>
                      <a:r>
                        <a:rPr lang="ko-KR" altLang="en-US" sz="2000" b="0" i="0" u="none" strike="noStrike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  설계</a:t>
                      </a: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359722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돋움"/>
                          <a:ea typeface="돋움"/>
                        </a:rPr>
                        <a:t>　</a:t>
                      </a:r>
                      <a:endParaRPr lang="ko-KR" altLang="en-US" sz="2000" b="0" i="0" u="none" strike="noStrike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4749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2000" b="1" i="0" u="none" strike="noStrike" dirty="0" err="1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백엔드</a:t>
                      </a:r>
                      <a:r>
                        <a:rPr lang="ko-KR" altLang="en-US" sz="2000" b="1" i="0" u="none" strike="noStrike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 개발</a:t>
                      </a:r>
                      <a:endParaRPr lang="ko-KR" altLang="en-US" sz="2000" b="1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359722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0006781"/>
                  </a:ext>
                </a:extLst>
              </a:tr>
              <a:tr h="34749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dirty="0" smtClean="0">
                          <a:latin typeface="돋움"/>
                          <a:ea typeface="돋움"/>
                        </a:rPr>
                        <a:t>6</a:t>
                      </a: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2000" b="0" i="0" u="none" strike="noStrike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데이터 수집 및 가공</a:t>
                      </a: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359722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돋움"/>
                          <a:ea typeface="돋움"/>
                        </a:rPr>
                        <a:t>　</a:t>
                      </a: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4749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dirty="0" smtClean="0">
                          <a:latin typeface="돋움"/>
                          <a:ea typeface="돋움"/>
                        </a:rPr>
                        <a:t>7</a:t>
                      </a: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i="0" u="none" strike="noStrike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데이터 분석 기반 예측모델 설계</a:t>
                      </a:r>
                    </a:p>
                  </a:txBody>
                  <a:tcPr marL="359722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8447081"/>
                  </a:ext>
                </a:extLst>
              </a:tr>
              <a:tr h="34749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dirty="0" smtClean="0">
                          <a:latin typeface="돋움"/>
                          <a:ea typeface="돋움"/>
                        </a:rPr>
                        <a:t>8</a:t>
                      </a: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2000" b="0" i="0" u="none" strike="noStrike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미세먼지 농도 예측 기능 구현</a:t>
                      </a: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359722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2596633"/>
                  </a:ext>
                </a:extLst>
              </a:tr>
              <a:tr h="34749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dirty="0" smtClean="0">
                          <a:latin typeface="돋움"/>
                          <a:ea typeface="돋움"/>
                        </a:rPr>
                        <a:t>9</a:t>
                      </a: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altLang="ko-KR" sz="2000" b="0" i="0" u="none" strike="noStrike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CCTV </a:t>
                      </a:r>
                      <a:r>
                        <a:rPr lang="ko-KR" altLang="en-US" sz="2000" b="0" i="0" u="none" strike="noStrike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영상정보 제공 기능 구현</a:t>
                      </a: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359722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095149"/>
                  </a:ext>
                </a:extLst>
              </a:tr>
              <a:tr h="34749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dirty="0" smtClean="0">
                          <a:latin typeface="돋움"/>
                          <a:ea typeface="돋움"/>
                        </a:rPr>
                        <a:t>10</a:t>
                      </a: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i="0" u="none" strike="noStrike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실시간 미세먼지 정보 제공 기능 구현</a:t>
                      </a:r>
                    </a:p>
                  </a:txBody>
                  <a:tcPr marL="359722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6747991"/>
                  </a:ext>
                </a:extLst>
              </a:tr>
              <a:tr h="34749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dirty="0" smtClean="0">
                          <a:latin typeface="돋움"/>
                          <a:ea typeface="돋움"/>
                        </a:rPr>
                        <a:t>11</a:t>
                      </a: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2000" b="0" i="0" u="none" strike="noStrike" dirty="0" err="1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안심여행지</a:t>
                      </a:r>
                      <a:r>
                        <a:rPr lang="ko-KR" altLang="en-US" sz="2000" b="0" i="0" u="none" strike="noStrike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 추천 기능 구현</a:t>
                      </a: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359722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0423792"/>
                  </a:ext>
                </a:extLst>
              </a:tr>
              <a:tr h="34749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dirty="0" smtClean="0">
                          <a:latin typeface="돋움"/>
                          <a:ea typeface="돋움"/>
                        </a:rPr>
                        <a:t>12</a:t>
                      </a: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2000" b="0" i="0" u="none" strike="noStrike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미세먼지 관련 뉴스 제공</a:t>
                      </a: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359722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8248237"/>
                  </a:ext>
                </a:extLst>
              </a:tr>
              <a:tr h="34749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2000" b="1" i="0" u="none" strike="noStrike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프론트 개발</a:t>
                      </a:r>
                      <a:endParaRPr lang="ko-KR" altLang="en-US" sz="2000" b="1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359722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0953958"/>
                  </a:ext>
                </a:extLst>
              </a:tr>
              <a:tr h="34749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dirty="0" smtClean="0">
                          <a:latin typeface="돋움"/>
                          <a:ea typeface="돋움"/>
                        </a:rPr>
                        <a:t>13</a:t>
                      </a: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2000" b="0" i="0" u="none" strike="noStrike" dirty="0" err="1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메인화면</a:t>
                      </a:r>
                      <a:r>
                        <a:rPr lang="en-US" altLang="ko-KR" sz="2000" b="0" i="0" u="none" strike="noStrike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(</a:t>
                      </a:r>
                      <a:r>
                        <a:rPr lang="ko-KR" altLang="en-US" sz="2000" b="0" i="0" u="none" strike="noStrike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로그인</a:t>
                      </a:r>
                      <a:r>
                        <a:rPr lang="en-US" altLang="ko-KR" sz="2000" b="0" i="0" u="none" strike="noStrike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, </a:t>
                      </a:r>
                      <a:r>
                        <a:rPr lang="ko-KR" altLang="en-US" sz="2000" b="0" i="0" u="none" strike="noStrike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회원가입 등</a:t>
                      </a:r>
                      <a:r>
                        <a:rPr lang="en-US" altLang="ko-KR" sz="2000" b="0" i="0" u="none" strike="noStrike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) </a:t>
                      </a:r>
                      <a:r>
                        <a:rPr lang="ko-KR" altLang="en-US" sz="2000" b="0" i="0" u="none" strike="noStrike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구현</a:t>
                      </a: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359722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692186"/>
                  </a:ext>
                </a:extLst>
              </a:tr>
              <a:tr h="34749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dirty="0" smtClean="0">
                          <a:latin typeface="돋움"/>
                          <a:ea typeface="돋움"/>
                        </a:rPr>
                        <a:t>14</a:t>
                      </a: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2000" b="0" i="0" u="none" strike="noStrike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핵심</a:t>
                      </a:r>
                      <a:r>
                        <a:rPr lang="en-US" altLang="ko-KR" sz="2000" b="0" i="0" u="none" strike="noStrike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/</a:t>
                      </a:r>
                      <a:r>
                        <a:rPr lang="ko-KR" altLang="en-US" sz="2000" b="0" i="0" u="none" strike="noStrike" dirty="0" err="1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세부기능</a:t>
                      </a:r>
                      <a:r>
                        <a:rPr lang="ko-KR" altLang="en-US" sz="2000" b="0" i="0" u="none" strike="noStrike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 화면 구현</a:t>
                      </a: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359722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5385034"/>
                  </a:ext>
                </a:extLst>
              </a:tr>
              <a:tr h="34749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2000" b="1" i="0" u="none" strike="noStrike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테스트</a:t>
                      </a:r>
                      <a:endParaRPr lang="ko-KR" altLang="en-US" sz="2000" b="1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359722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9659215"/>
                  </a:ext>
                </a:extLst>
              </a:tr>
              <a:tr h="34749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dirty="0" smtClean="0">
                          <a:latin typeface="돋움"/>
                          <a:ea typeface="돋움"/>
                        </a:rPr>
                        <a:t>15</a:t>
                      </a: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2000" b="0" i="0" u="none" strike="noStrike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기능  테스트</a:t>
                      </a: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359722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539861"/>
                  </a:ext>
                </a:extLst>
              </a:tr>
              <a:tr h="34749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dirty="0" smtClean="0">
                          <a:latin typeface="돋움"/>
                          <a:ea typeface="돋움"/>
                        </a:rPr>
                        <a:t>16</a:t>
                      </a: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2000" b="0" i="0" u="none" strike="noStrike" dirty="0" err="1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최종발표</a:t>
                      </a:r>
                      <a:r>
                        <a:rPr lang="ko-KR" altLang="en-US" sz="2000" b="0" i="0" u="none" strike="noStrike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  보고서  작성</a:t>
                      </a: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359722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5007231"/>
                  </a:ext>
                </a:extLst>
              </a:tr>
              <a:tr h="34749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dirty="0" smtClean="0">
                          <a:latin typeface="돋움"/>
                          <a:ea typeface="돋움"/>
                        </a:rPr>
                        <a:t>17</a:t>
                      </a: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2000" b="0" i="0" u="none" strike="noStrike" dirty="0" err="1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최종발표</a:t>
                      </a: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359722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1593276"/>
                  </a:ext>
                </a:extLst>
              </a:tr>
            </a:tbl>
          </a:graphicData>
        </a:graphic>
      </p:graphicFrame>
      <p:grpSp>
        <p:nvGrpSpPr>
          <p:cNvPr id="2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5" name="그림 24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6" name="TextBox 25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ko-KR" sz="3000" b="1" i="0" baseline="0" dirty="0" smtClean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5</a:t>
            </a:r>
            <a:r>
              <a:rPr kumimoji="0" lang="ko-KR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추진일정</a:t>
            </a:r>
            <a:endParaRPr kumimoji="0" lang="ko-KR" altLang="en-US" sz="3000" b="1" i="0" dirty="0">
              <a:solidFill>
                <a:srgbClr val="FFFFFF">
                  <a:alpha val="100000"/>
                </a:srgbClr>
              </a:solidFill>
              <a:latin typeface="휴먼엑스포"/>
            </a:endParaRPr>
          </a:p>
        </p:txBody>
      </p:sp>
    </p:spTree>
    <p:extLst>
      <p:ext uri="{BB962C8B-B14F-4D97-AF65-F5344CB8AC3E}">
        <p14:creationId xmlns:p14="http://schemas.microsoft.com/office/powerpoint/2010/main" val="3638958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092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5605" name="그림 25604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5094" name="Group 2"/>
          <p:cNvGrpSpPr/>
          <p:nvPr/>
        </p:nvGrpSpPr>
        <p:grpSpPr>
          <a:xfrm>
            <a:off x="620579" y="2053861"/>
            <a:ext cx="17029200" cy="6167891"/>
            <a:chOff x="620579" y="2053861"/>
            <a:chExt cx="17029200" cy="6167891"/>
          </a:xfrm>
        </p:grpSpPr>
        <p:pic>
          <p:nvPicPr>
            <p:cNvPr id="25607" name="그림 25606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2053861"/>
              <a:ext cx="17029200" cy="6167891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5608" name="TextBox 25607"/>
          <p:cNvSpPr txBox="1"/>
          <p:nvPr/>
        </p:nvSpPr>
        <p:spPr>
          <a:xfrm>
            <a:off x="5632993" y="4456861"/>
            <a:ext cx="7005937" cy="136100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8400" b="1" i="0" baseline="0">
                <a:solidFill>
                  <a:srgbClr val="2C2C2C">
                    <a:alpha val="100000"/>
                  </a:srgbClr>
                </a:solidFill>
                <a:latin typeface="휴먼둥근헤드라인"/>
              </a:rPr>
              <a:t>감사합니다</a:t>
            </a:r>
            <a:endParaRPr kumimoji="1" lang="ko-KR" altLang="en-US" sz="8400" b="1" i="0">
              <a:solidFill>
                <a:srgbClr val="2C2C2C">
                  <a:alpha val="100000"/>
                </a:srgbClr>
              </a:solidFill>
              <a:latin typeface="휴먼둥근헤드라인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en-US" sz="3000" b="1" dirty="0" smtClean="0">
                <a:solidFill>
                  <a:srgbClr val="FFFFFF">
                    <a:alpha val="100000"/>
                  </a:srgbClr>
                </a:solidFill>
                <a:latin typeface="Calibri"/>
              </a:rPr>
              <a:t>23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72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7173" name="그림 7172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7174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7175" name="그림 717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7176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7177" name="그림 717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7259" name="TextBox 725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en-US" sz="3000" b="1" dirty="0">
                <a:solidFill>
                  <a:srgbClr val="FFFFFF">
                    <a:alpha val="100000"/>
                  </a:srgbClr>
                </a:solidFill>
                <a:latin typeface="D2Coding"/>
              </a:rPr>
              <a:t>4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39626" y="1763369"/>
            <a:ext cx="6092674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유사서비스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분석(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5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6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endParaRPr kumimoji="0" lang="ko-KR" altLang="en-US" sz="3400" b="1" i="0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063435" y="568222"/>
            <a:ext cx="4645748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ko-KR" sz="3000" b="1" i="0" baseline="0" dirty="0" smtClean="0">
                <a:solidFill>
                  <a:srgbClr val="FFFFFF">
                    <a:alpha val="100000"/>
                  </a:srgbClr>
                </a:solidFill>
                <a:latin typeface="D2Coding"/>
              </a:rPr>
              <a:t>2</a:t>
            </a:r>
            <a:r>
              <a:rPr kumimoji="0" lang="ko-KR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D2Coding"/>
              </a:rPr>
              <a:t>. 배경 및 필요성</a:t>
            </a:r>
            <a:endParaRPr kumimoji="0" lang="ko-KR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139626" y="2396692"/>
            <a:ext cx="15154680" cy="59043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368348" lvl="0" indent="-368348" algn="l" defTabSz="393752" rtl="0" eaLnBrk="1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Arial"/>
              <a:buBlip>
                <a:blip r:embed="rId5"/>
              </a:buBlip>
              <a:defRPr/>
            </a:pPr>
            <a:r>
              <a:rPr kumimoji="1" lang="ko-KR" altLang="en-US" sz="3000" b="0" i="0" baseline="0">
                <a:solidFill>
                  <a:srgbClr val="000000">
                    <a:alpha val="100000"/>
                  </a:srgbClr>
                </a:solidFill>
                <a:latin typeface="D2Coding"/>
              </a:rPr>
              <a:t>에어코리아(정부24)</a:t>
            </a:r>
            <a:endParaRPr kumimoji="1" lang="ko-KR" altLang="en-US" sz="3000" b="0" i="0">
              <a:solidFill>
                <a:srgbClr val="00000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775800" y="2320501"/>
            <a:ext cx="4036276" cy="240065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500" b="1" i="1" baseline="0" dirty="0">
                <a:solidFill>
                  <a:srgbClr val="6182D6">
                    <a:alpha val="100000"/>
                  </a:srgbClr>
                </a:solidFill>
                <a:latin typeface="D2Coding"/>
              </a:rPr>
              <a:t>앞선 기능들 모두 제공 중!</a:t>
            </a:r>
          </a:p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2500" b="1" i="1" baseline="0" dirty="0">
              <a:solidFill>
                <a:srgbClr val="6182D6">
                  <a:alpha val="100000"/>
                </a:srgbClr>
              </a:solidFill>
              <a:latin typeface="D2Coding"/>
            </a:endParaRPr>
          </a:p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500" b="1" i="1" baseline="0" dirty="0">
                <a:solidFill>
                  <a:srgbClr val="E46C0A">
                    <a:alpha val="100000"/>
                  </a:srgbClr>
                </a:solidFill>
                <a:latin typeface="D2Coding"/>
              </a:rPr>
              <a:t>오늘/내일/모레</a:t>
            </a:r>
            <a:r>
              <a:rPr kumimoji="0" lang="ko-KR" altLang="en-US" sz="2500" b="1" i="1" baseline="0" dirty="0">
                <a:solidFill>
                  <a:srgbClr val="404040"/>
                </a:solidFill>
                <a:latin typeface="D2Coding"/>
              </a:rPr>
              <a:t>까지 </a:t>
            </a:r>
            <a:r>
              <a:rPr kumimoji="0" lang="ko-KR" altLang="en-US" sz="2500" b="1" i="1" baseline="0" dirty="0" err="1">
                <a:solidFill>
                  <a:srgbClr val="E46C0A">
                    <a:alpha val="100000"/>
                  </a:srgbClr>
                </a:solidFill>
                <a:latin typeface="D2Coding"/>
              </a:rPr>
              <a:t>시간별</a:t>
            </a:r>
            <a:r>
              <a:rPr kumimoji="0" lang="ko-KR" altLang="en-US" sz="2500" b="1" i="1" baseline="0" dirty="0">
                <a:solidFill>
                  <a:srgbClr val="E46C0A">
                    <a:alpha val="100000"/>
                  </a:srgbClr>
                </a:solidFill>
                <a:latin typeface="D2Coding"/>
              </a:rPr>
              <a:t> </a:t>
            </a:r>
            <a:r>
              <a:rPr kumimoji="0" lang="ko-KR" altLang="en-US" sz="2500" b="1" i="1" baseline="0" dirty="0" smtClean="0">
                <a:solidFill>
                  <a:srgbClr val="404040"/>
                </a:solidFill>
                <a:latin typeface="D2Coding"/>
              </a:rPr>
              <a:t>미세먼지 </a:t>
            </a:r>
            <a:r>
              <a:rPr kumimoji="0" lang="en-US" altLang="ko-KR" sz="2500" b="1" i="1" baseline="0" dirty="0" smtClean="0">
                <a:solidFill>
                  <a:srgbClr val="404040"/>
                </a:solidFill>
                <a:latin typeface="D2Coding"/>
              </a:rPr>
              <a:t/>
            </a:r>
            <a:br>
              <a:rPr kumimoji="0" lang="en-US" altLang="ko-KR" sz="2500" b="1" i="1" baseline="0" dirty="0" smtClean="0">
                <a:solidFill>
                  <a:srgbClr val="404040"/>
                </a:solidFill>
                <a:latin typeface="D2Coding"/>
              </a:rPr>
            </a:br>
            <a:r>
              <a:rPr kumimoji="0" lang="ko-KR" altLang="en-US" sz="2500" b="1" i="1" baseline="0" dirty="0" smtClean="0">
                <a:solidFill>
                  <a:srgbClr val="E46C0A">
                    <a:alpha val="100000"/>
                  </a:srgbClr>
                </a:solidFill>
                <a:latin typeface="D2Coding"/>
              </a:rPr>
              <a:t>예측 </a:t>
            </a:r>
            <a:r>
              <a:rPr kumimoji="0" lang="ko-KR" altLang="en-US" sz="2500" b="1" i="1" baseline="0" dirty="0">
                <a:solidFill>
                  <a:srgbClr val="E46C0A">
                    <a:alpha val="100000"/>
                  </a:srgbClr>
                </a:solidFill>
                <a:latin typeface="D2Coding"/>
              </a:rPr>
              <a:t>정보 </a:t>
            </a:r>
            <a:r>
              <a:rPr kumimoji="0" lang="ko-KR" altLang="en-US" sz="2500" b="1" i="1" baseline="0" dirty="0">
                <a:solidFill>
                  <a:srgbClr val="404040"/>
                </a:solidFill>
                <a:latin typeface="D2Coding"/>
              </a:rPr>
              <a:t>제공</a:t>
            </a:r>
          </a:p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2500" b="1" i="1" dirty="0">
              <a:solidFill>
                <a:srgbClr val="404040"/>
              </a:solidFill>
              <a:latin typeface="D2Coding"/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6">
            <a:lum/>
          </a:blip>
          <a:stretch>
            <a:fillRect/>
          </a:stretch>
        </p:blipFill>
        <p:spPr>
          <a:xfrm>
            <a:off x="1292008" y="3158546"/>
            <a:ext cx="5375841" cy="6321836"/>
          </a:xfrm>
          <a:prstGeom prst="rect">
            <a:avLst/>
          </a:prstGeom>
          <a:noFill/>
          <a:ln w="9544" cap="flat" cmpd="sng" algn="ctr">
            <a:solidFill>
              <a:srgbClr val="DCE6F2"/>
            </a:solidFill>
            <a:prstDash val="solid"/>
            <a:round/>
            <a:headEnd w="med" len="med"/>
            <a:tailEnd w="med" len="med"/>
          </a:ln>
        </p:spPr>
      </p:pic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7">
            <a:lum/>
          </a:blip>
          <a:stretch>
            <a:fillRect/>
          </a:stretch>
        </p:blipFill>
        <p:spPr>
          <a:xfrm>
            <a:off x="6042526" y="4734665"/>
            <a:ext cx="3642651" cy="474415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8">
            <a:lum/>
          </a:blip>
          <a:stretch>
            <a:fillRect/>
          </a:stretch>
        </p:blipFill>
        <p:spPr>
          <a:xfrm>
            <a:off x="11035850" y="1934802"/>
            <a:ext cx="6282206" cy="7434503"/>
          </a:xfrm>
          <a:prstGeom prst="rect">
            <a:avLst/>
          </a:prstGeom>
          <a:noFill/>
          <a:ln w="9544" cap="flat" cmpd="sng" algn="ctr">
            <a:solidFill>
              <a:srgbClr val="DCE6F2"/>
            </a:solidFill>
            <a:prstDash val="solid"/>
            <a:round/>
            <a:headEnd w="med" len="med"/>
            <a:tailEnd w="med" len="med"/>
          </a:ln>
        </p:spPr>
      </p:pic>
      <p:sp>
        <p:nvSpPr>
          <p:cNvPr id="29" name="오른쪽 화살표 28"/>
          <p:cNvSpPr/>
          <p:nvPr/>
        </p:nvSpPr>
        <p:spPr>
          <a:xfrm>
            <a:off x="10435923" y="3602965"/>
            <a:ext cx="528536" cy="228572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C000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en-US" altLang="en-US" sz="1200" b="0" i="0" baseline="0">
              <a:solidFill>
                <a:schemeClr val="tx1"/>
              </a:solidFill>
              <a:latin typeface="?? ??"/>
            </a:endParaRPr>
          </a:p>
        </p:txBody>
      </p:sp>
    </p:spTree>
    <p:extLst>
      <p:ext uri="{BB962C8B-B14F-4D97-AF65-F5344CB8AC3E}">
        <p14:creationId xmlns:p14="http://schemas.microsoft.com/office/powerpoint/2010/main" val="677179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72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7173" name="그림 7172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7174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7175" name="그림 717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7176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7177" name="그림 717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7259" name="TextBox 725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en-US" sz="3000" b="1" dirty="0" smtClean="0">
                <a:solidFill>
                  <a:srgbClr val="FFFFFF">
                    <a:alpha val="100000"/>
                  </a:srgbClr>
                </a:solidFill>
                <a:latin typeface="D2Coding"/>
              </a:rPr>
              <a:t>5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39626" y="1763369"/>
            <a:ext cx="6092674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유사서비스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분석(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6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6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endParaRPr kumimoji="0" lang="ko-KR" altLang="en-US" sz="3400" b="1" i="0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063435" y="568222"/>
            <a:ext cx="4645748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ko-KR" sz="3000" b="1" i="0" baseline="0" dirty="0" smtClean="0">
                <a:solidFill>
                  <a:srgbClr val="FFFFFF">
                    <a:alpha val="100000"/>
                  </a:srgbClr>
                </a:solidFill>
                <a:latin typeface="D2Coding"/>
              </a:rPr>
              <a:t>2</a:t>
            </a:r>
            <a:r>
              <a:rPr kumimoji="0" lang="ko-KR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D2Coding"/>
              </a:rPr>
              <a:t>. 배경 및 필요성</a:t>
            </a:r>
            <a:endParaRPr kumimoji="0" lang="ko-KR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151584" y="2540498"/>
            <a:ext cx="17364050" cy="55075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366761" lvl="0" indent="-366761" algn="l" defTabSz="393752" rtl="0" eaLnBrk="1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Arial"/>
              <a:buBlip>
                <a:blip r:embed="rId5"/>
              </a:buBlip>
              <a:defRPr/>
            </a:pPr>
            <a:r>
              <a:rPr kumimoji="1" lang="ko-KR" altLang="en-US" sz="2800" b="0" i="0" baseline="0" dirty="0">
                <a:solidFill>
                  <a:srgbClr val="000000">
                    <a:alpha val="100000"/>
                  </a:srgbClr>
                </a:solidFill>
                <a:latin typeface="D2Coding"/>
              </a:rPr>
              <a:t>유사 서비스 비교표</a:t>
            </a:r>
            <a:endParaRPr kumimoji="1" lang="ko-KR" altLang="en-US" sz="2800" b="0" i="0" dirty="0">
              <a:solidFill>
                <a:srgbClr val="000000">
                  <a:alpha val="100000"/>
                </a:srgbClr>
              </a:solidFill>
              <a:latin typeface="D2Coding"/>
            </a:endParaRPr>
          </a:p>
        </p:txBody>
      </p:sp>
      <p:graphicFrame>
        <p:nvGraphicFramePr>
          <p:cNvPr id="19" name="표 18"/>
          <p:cNvGraphicFramePr/>
          <p:nvPr>
            <p:extLst>
              <p:ext uri="{D42A27DB-BD31-4B8C-83A1-F6EECF244321}">
                <p14:modId xmlns:p14="http://schemas.microsoft.com/office/powerpoint/2010/main" val="4107746315"/>
              </p:ext>
            </p:extLst>
          </p:nvPr>
        </p:nvGraphicFramePr>
        <p:xfrm>
          <a:off x="1337287" y="3319822"/>
          <a:ext cx="15879046" cy="6185305"/>
        </p:xfrm>
        <a:graphic>
          <a:graphicData uri="http://schemas.openxmlformats.org/drawingml/2006/table">
            <a:tbl>
              <a:tblPr firstRow="1" bandRow="1"/>
              <a:tblGrid>
                <a:gridCol w="22700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041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059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2467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246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82467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6296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696611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169862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482486">
                <a:tc rowSpan="3"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2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서비스명</a:t>
                      </a:r>
                      <a:endParaRPr kumimoji="0" lang="ko-KR" altLang="en-US" sz="2200" b="1" i="0">
                        <a:solidFill>
                          <a:srgbClr val="FFFFFF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2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서비스</a:t>
                      </a:r>
                      <a:br>
                        <a:rPr kumimoji="0" lang="ko-KR" altLang="en-US" sz="22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</a:br>
                      <a:r>
                        <a:rPr kumimoji="0" lang="ko-KR" altLang="en-US" sz="22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제공자</a:t>
                      </a:r>
                      <a:endParaRPr kumimoji="0" lang="ko-KR" altLang="en-US" sz="2200" b="1" i="0">
                        <a:solidFill>
                          <a:srgbClr val="FFFFFF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2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미세먼지</a:t>
                      </a:r>
                      <a:br>
                        <a:rPr kumimoji="0" lang="ko-KR" altLang="en-US" sz="22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</a:br>
                      <a:r>
                        <a:rPr kumimoji="0" lang="ko-KR" altLang="en-US" sz="22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기준</a:t>
                      </a:r>
                      <a:endParaRPr kumimoji="0" lang="ko-KR" altLang="en-US" sz="2200" b="1" i="0">
                        <a:solidFill>
                          <a:srgbClr val="FFFFFF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200" b="1" i="0" baseline="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기능</a:t>
                      </a:r>
                      <a:endParaRPr kumimoji="0" lang="ko-KR" altLang="en-US" sz="2200" b="1" i="0" dirty="0">
                        <a:solidFill>
                          <a:srgbClr val="FFFFFF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O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>
                      <a:noFill/>
                    </a:lnL>
                    <a:lnR>
                      <a:noFill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O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>
                      <a:noFill/>
                    </a:lnL>
                    <a:lnR>
                      <a:noFill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O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>
                      <a:noFill/>
                    </a:lnL>
                    <a:lnR>
                      <a:noFill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O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>
                      <a:noFill/>
                    </a:lnL>
                    <a:lnR>
                      <a:noFill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7114">
                <a:tc vMerge="1"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O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O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O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실시간 정보 제공</a:t>
                      </a:r>
                      <a:endParaRPr kumimoji="0" lang="ko-KR" altLang="en-US" sz="2200" b="1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CE6F2">
                        <a:alpha val="10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O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>
                      <a:noFill/>
                    </a:lnL>
                    <a:lnR>
                      <a:noFill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O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>
                      <a:noFill/>
                    </a:lnL>
                    <a:lnR>
                      <a:noFill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200" b="1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예측 정보 제공</a:t>
                      </a:r>
                      <a:endParaRPr kumimoji="0" lang="ko-KR" altLang="en-US" sz="2200" b="1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>
                        <a:alpha val="100000"/>
                      </a:srgb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행동강령</a:t>
                      </a:r>
                      <a:br>
                        <a:rPr kumimoji="0" lang="ko-KR" altLang="en-US" sz="2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</a:br>
                      <a:r>
                        <a:rPr kumimoji="0" lang="ko-KR" altLang="en-US" sz="2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제안</a:t>
                      </a:r>
                      <a:endParaRPr kumimoji="0" lang="ko-KR" altLang="en-US" sz="2200" b="1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>
                        <a:alpha val="100000"/>
                      </a:srgb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200" b="1" i="0" baseline="0" dirty="0" err="1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안심여행지</a:t>
                      </a:r>
                      <a:r>
                        <a:rPr kumimoji="0" lang="ko-KR" altLang="en-US" sz="2200" b="1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/>
                      </a:r>
                      <a:br>
                        <a:rPr kumimoji="0" lang="ko-KR" altLang="en-US" sz="2200" b="1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</a:br>
                      <a:r>
                        <a:rPr kumimoji="0" lang="ko-KR" altLang="en-US" sz="2200" b="1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추천</a:t>
                      </a:r>
                      <a:endParaRPr kumimoji="0" lang="ko-KR" altLang="en-US" sz="2200" b="1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CE6F2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17422">
                <a:tc vMerge="1"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O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O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O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지도(시각화)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CE6F2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검색(지역)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CE6F2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현위치인식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>
                        <a:alpha val="100000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8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CE6F2">
                        <a:alpha val="100000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O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O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23755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미세미세</a:t>
                      </a:r>
                      <a:endParaRPr kumimoji="1" lang="ko-KR" altLang="en-US" sz="20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None/>
                        <a:defRPr/>
                      </a:pPr>
                      <a:r>
                        <a:rPr kumimoji="1" lang="ko-KR" altLang="en-US" sz="2000" spc="0">
                          <a:solidFill>
                            <a:srgbClr val="000000"/>
                          </a:solidFill>
                          <a:effectLst/>
                          <a:latin typeface="D2Coding"/>
                        </a:rPr>
                        <a:t>라이프오버플로우</a:t>
                      </a: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WHO 8단계</a:t>
                      </a:r>
                      <a:endParaRPr kumimoji="1" lang="ko-KR" altLang="en-US" sz="20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2200" b="0" i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O</a:t>
                      </a:r>
                      <a:endParaRPr kumimoji="1" lang="ko-KR" altLang="en-US" sz="22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O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DEADB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DEADB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23755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대기환경정보</a:t>
                      </a:r>
                      <a:endParaRPr kumimoji="1" lang="ko-KR" altLang="en-US" sz="20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네이버</a:t>
                      </a:r>
                      <a:endParaRPr kumimoji="1" lang="ko-KR" altLang="en-US" sz="20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한국 환경부</a:t>
                      </a:r>
                      <a:endParaRPr kumimoji="1" lang="ko-KR" altLang="en-US" sz="20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O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O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DEADB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DEADB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33263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에어맵코리아</a:t>
                      </a:r>
                      <a:endParaRPr kumimoji="1" lang="ko-KR" altLang="en-US" sz="20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KT</a:t>
                      </a:r>
                      <a:endParaRPr kumimoji="1" lang="ko-KR" altLang="en-US" sz="20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WHO,</a:t>
                      </a:r>
                    </a:p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한국 환경부</a:t>
                      </a:r>
                      <a:endParaRPr kumimoji="1" lang="ko-KR" altLang="en-US" sz="20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O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O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O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DEADB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O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DEADB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23755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에어코리아</a:t>
                      </a:r>
                      <a:endParaRPr kumimoji="1" lang="ko-KR" altLang="en-US" sz="20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FF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환경부</a:t>
                      </a:r>
                      <a:endParaRPr kumimoji="1" lang="ko-KR" altLang="en-US" sz="20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FF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한국 환경부</a:t>
                      </a:r>
                      <a:endParaRPr kumimoji="1" lang="ko-KR" altLang="en-US" sz="20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FF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O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FF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O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FF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14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 dirty="0" err="1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O</a:t>
                      </a:r>
                      <a:endParaRPr kumimoji="1" lang="ko-KR" altLang="en-US" sz="2200" b="0" i="0" baseline="0" dirty="0" smtClean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(</a:t>
                      </a:r>
                      <a:r>
                        <a:rPr kumimoji="1" lang="en-US" altLang="ko-KR" sz="18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1~3</a:t>
                      </a:r>
                      <a:r>
                        <a:rPr kumimoji="1" lang="ko-KR" altLang="en-US" sz="18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일)</a:t>
                      </a:r>
                      <a:endParaRPr kumimoji="1" lang="ko-KR" altLang="en-US" sz="1800" b="0" i="0" dirty="0" smtClean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FF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DEADB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O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14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FF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DEADB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23755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미안행</a:t>
                      </a:r>
                      <a:endParaRPr kumimoji="1" lang="ko-KR" altLang="en-US" sz="20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FF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FF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FF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0">
                        <a:buClr>
                          <a:srgbClr val="000000"/>
                        </a:buClr>
                        <a:buNone/>
                        <a:defRPr/>
                      </a:pPr>
                      <a:r>
                        <a:rPr kumimoji="1" lang="ko-KR" altLang="en-US" sz="2000" b="0" i="0" u="none" strike="noStrike" kern="1200" cap="none" normalizeH="0">
                          <a:ln/>
                          <a:solidFill>
                            <a:srgbClr val="000000"/>
                          </a:solidFill>
                          <a:latin typeface="D2Coding"/>
                          <a:ea typeface="+mn-ea"/>
                          <a:cs typeface="+mn-cs"/>
                        </a:rPr>
                        <a:t>먼지가</a:t>
                      </a:r>
                    </a:p>
                    <a:p>
                      <a:pPr lvl="0" algn="ctr" latinLnBrk="0">
                        <a:buClr>
                          <a:srgbClr val="000000"/>
                        </a:buClr>
                        <a:buNone/>
                        <a:defRPr/>
                      </a:pPr>
                      <a:r>
                        <a:rPr kumimoji="1" lang="ko-KR" altLang="en-US" sz="2000" b="0" i="0" u="none" strike="noStrike" kern="1200" cap="none" normalizeH="0">
                          <a:ln/>
                          <a:solidFill>
                            <a:srgbClr val="000000"/>
                          </a:solidFill>
                          <a:latin typeface="D2Coding"/>
                          <a:ea typeface="+mn-ea"/>
                          <a:cs typeface="+mn-cs"/>
                        </a:rPr>
                        <a:t>되어</a:t>
                      </a:r>
                    </a:p>
                  </a:txBody>
                  <a:tcPr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FF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FF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한국 환경부</a:t>
                      </a:r>
                      <a:endParaRPr kumimoji="1" lang="ko-KR" altLang="en-US" sz="20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FF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FF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O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FF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FF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O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FF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FF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145" cap="flat" cmpd="sng" algn="ctr">
                      <a:solidFill>
                        <a:srgbClr val="FF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O</a:t>
                      </a:r>
                      <a:endParaRPr kumimoji="1" lang="ko-KR" altLang="en-US" sz="2200" b="0" i="0" baseline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(</a:t>
                      </a:r>
                      <a:r>
                        <a:rPr kumimoji="1" lang="en-US" altLang="ko-KR" sz="18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1~3</a:t>
                      </a:r>
                      <a:r>
                        <a:rPr kumimoji="1" lang="ko-KR" altLang="en-US" sz="18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일</a:t>
                      </a:r>
                      <a:r>
                        <a:rPr kumimoji="1" lang="en-US" altLang="ko-KR" sz="18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, </a:t>
                      </a:r>
                      <a:r>
                        <a:rPr kumimoji="1" lang="ko-KR" altLang="en-US" sz="18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365일)</a:t>
                      </a:r>
                      <a:endParaRPr kumimoji="1" lang="ko-KR" altLang="en-US" sz="18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FF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FF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DEADB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145" cap="flat" cmpd="sng" algn="ctr">
                      <a:solidFill>
                        <a:srgbClr val="FF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O</a:t>
                      </a:r>
                      <a:endParaRPr kumimoji="1" lang="ko-KR" altLang="en-US" sz="22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FF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FF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FF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DEADB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86046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644" name="Group 1"/>
          <p:cNvGrpSpPr/>
          <p:nvPr/>
        </p:nvGrpSpPr>
        <p:grpSpPr>
          <a:xfrm>
            <a:off x="-12614" y="563477"/>
            <a:ext cx="18286156" cy="9743842"/>
            <a:chOff x="-12615" y="563478"/>
            <a:chExt cx="18286156" cy="9743842"/>
          </a:xfrm>
        </p:grpSpPr>
        <p:grpSp>
          <p:nvGrpSpPr>
            <p:cNvPr id="16645" name="Group 1"/>
            <p:cNvGrpSpPr/>
            <p:nvPr/>
          </p:nvGrpSpPr>
          <p:grpSpPr>
            <a:xfrm>
              <a:off x="-12615" y="5137779"/>
              <a:ext cx="18286156" cy="5169540"/>
              <a:chOff x="-12614" y="5137779"/>
              <a:chExt cx="18286156" cy="5169540"/>
            </a:xfrm>
          </p:grpSpPr>
          <p:pic>
            <p:nvPicPr>
              <p:cNvPr id="16902" name="그림 16901"/>
              <p:cNvPicPr>
                <a:picLocks noChangeAspect="1"/>
              </p:cNvPicPr>
              <p:nvPr/>
            </p:nvPicPr>
            <p:blipFill rotWithShape="1">
              <a:blip r:embed="rId2">
                <a:lum/>
              </a:blip>
              <a:stretch>
                <a:fillRect/>
              </a:stretch>
            </p:blipFill>
            <p:spPr>
              <a:xfrm>
                <a:off x="-12614" y="5137779"/>
                <a:ext cx="18286156" cy="5169540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w="med" len="med"/>
                <a:tailEnd w="med" len="med"/>
              </a:ln>
            </p:spPr>
          </p:pic>
        </p:grpSp>
        <p:grpSp>
          <p:nvGrpSpPr>
            <p:cNvPr id="16647" name="Group 1"/>
            <p:cNvGrpSpPr/>
            <p:nvPr/>
          </p:nvGrpSpPr>
          <p:grpSpPr>
            <a:xfrm>
              <a:off x="620579" y="563478"/>
              <a:ext cx="17029200" cy="9148660"/>
              <a:chOff x="620579" y="563477"/>
              <a:chExt cx="17029200" cy="9148660"/>
            </a:xfrm>
          </p:grpSpPr>
          <p:pic>
            <p:nvPicPr>
              <p:cNvPr id="16904" name="그림 16903"/>
              <p:cNvPicPr>
                <a:picLocks noChangeAspect="1"/>
              </p:cNvPicPr>
              <p:nvPr/>
            </p:nvPicPr>
            <p:blipFill rotWithShape="1">
              <a:blip r:embed="rId3">
                <a:lum/>
              </a:blip>
              <a:stretch>
                <a:fillRect/>
              </a:stretch>
            </p:blipFill>
            <p:spPr>
              <a:xfrm>
                <a:off x="620579" y="563477"/>
                <a:ext cx="17029200" cy="9148660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w="med" len="med"/>
                <a:tailEnd w="med" len="med"/>
              </a:ln>
            </p:spPr>
          </p:pic>
        </p:grpSp>
      </p:grpSp>
      <p:sp>
        <p:nvSpPr>
          <p:cNvPr id="16905" name="TextBox 16904"/>
          <p:cNvSpPr txBox="1"/>
          <p:nvPr/>
        </p:nvSpPr>
        <p:spPr>
          <a:xfrm>
            <a:off x="923780" y="1787221"/>
            <a:ext cx="13327773" cy="59992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400" b="1" i="0" baseline="0">
                <a:solidFill>
                  <a:srgbClr val="1B1760">
                    <a:alpha val="100000"/>
                  </a:srgbClr>
                </a:solidFill>
                <a:latin typeface="Arial"/>
              </a:rPr>
              <a:t>‘</a:t>
            </a:r>
            <a:r>
              <a:rPr kumimoji="0" lang="ko-KR" altLang="en-US" sz="3400" b="1" i="0" baseline="0">
                <a:solidFill>
                  <a:srgbClr val="1B1760">
                    <a:alpha val="100000"/>
                  </a:srgbClr>
                </a:solidFill>
                <a:latin typeface="D2Coding"/>
              </a:rPr>
              <a:t>미세먼지안심여행(미안행)</a:t>
            </a:r>
            <a:r>
              <a:rPr kumimoji="0" lang="ko-KR" altLang="en-US" sz="3400" b="1" i="0" baseline="0">
                <a:solidFill>
                  <a:srgbClr val="1B1760">
                    <a:alpha val="100000"/>
                  </a:srgbClr>
                </a:solidFill>
                <a:latin typeface="Arial"/>
              </a:rPr>
              <a:t>’</a:t>
            </a:r>
            <a:r>
              <a:rPr kumimoji="0" lang="ko-KR" altLang="en-US" sz="3400" b="1" i="0" baseline="0">
                <a:solidFill>
                  <a:srgbClr val="1B1760">
                    <a:alpha val="100000"/>
                  </a:srgbClr>
                </a:solidFill>
                <a:latin typeface="D2Coding"/>
              </a:rPr>
              <a:t>의 주요 목적 및 기능</a:t>
            </a:r>
            <a:endParaRPr kumimoji="0" lang="ko-KR" altLang="en-US" sz="3400" b="1" i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16650" name="Group 2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16907" name="그림 1690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16908" name="TextBox 16907"/>
          <p:cNvSpPr txBox="1"/>
          <p:nvPr/>
        </p:nvSpPr>
        <p:spPr>
          <a:xfrm>
            <a:off x="987244" y="517428"/>
            <a:ext cx="4721939" cy="54600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000" b="1" i="0" baseline="0">
                <a:solidFill>
                  <a:srgbClr val="FFFFFF">
                    <a:alpha val="100000"/>
                  </a:srgbClr>
                </a:solidFill>
                <a:latin typeface="D2Coding"/>
              </a:rPr>
              <a:t>3. 서비스 기획 및 설계</a:t>
            </a:r>
            <a:endParaRPr kumimoji="0" lang="ko-KR" altLang="en-US" sz="3000" b="1" i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6909" name="TextBox 1690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D2Coding"/>
              </a:rPr>
              <a:t>6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6910" name="TextBox 16909"/>
          <p:cNvSpPr txBox="1"/>
          <p:nvPr/>
        </p:nvSpPr>
        <p:spPr>
          <a:xfrm>
            <a:off x="1282462" y="4141046"/>
            <a:ext cx="7626545" cy="693588"/>
          </a:xfrm>
          <a:prstGeom prst="rect">
            <a:avLst/>
          </a:prstGeom>
          <a:solidFill>
            <a:srgbClr val="6182D6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500" b="1" i="0" baseline="0">
                <a:solidFill>
                  <a:srgbClr val="FFFFFF">
                    <a:alpha val="100000"/>
                  </a:srgbClr>
                </a:solidFill>
                <a:latin typeface="D2Coding"/>
              </a:rPr>
              <a:t>핵심 기능</a:t>
            </a:r>
            <a:endParaRPr kumimoji="0" lang="ko-KR" altLang="en-US" sz="3500" b="1" i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6911" name="TextBox 16910"/>
          <p:cNvSpPr txBox="1"/>
          <p:nvPr/>
        </p:nvSpPr>
        <p:spPr>
          <a:xfrm>
            <a:off x="9158284" y="4141046"/>
            <a:ext cx="7643276" cy="693588"/>
          </a:xfrm>
          <a:prstGeom prst="rect">
            <a:avLst/>
          </a:prstGeom>
          <a:solidFill>
            <a:srgbClr val="D9D9D9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500" b="1" i="0" baseline="0">
                <a:solidFill>
                  <a:srgbClr val="000000">
                    <a:alpha val="100000"/>
                  </a:srgbClr>
                </a:solidFill>
                <a:latin typeface="D2Coding"/>
              </a:rPr>
              <a:t>서브 기능</a:t>
            </a:r>
            <a:endParaRPr kumimoji="0" lang="ko-KR" altLang="en-US" sz="3500" b="1" i="0">
              <a:solidFill>
                <a:srgbClr val="00000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6912" name="타원 16911"/>
          <p:cNvSpPr/>
          <p:nvPr/>
        </p:nvSpPr>
        <p:spPr>
          <a:xfrm>
            <a:off x="1276100" y="4967982"/>
            <a:ext cx="533336" cy="531717"/>
          </a:xfrm>
          <a:prstGeom prst="ellipse">
            <a:avLst/>
          </a:prstGeom>
          <a:solidFill>
            <a:srgbClr val="3A3C84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500" b="1" i="0" baseline="0" dirty="0">
                <a:solidFill>
                  <a:srgbClr val="FFFFFF">
                    <a:alpha val="100000"/>
                  </a:srgbClr>
                </a:solidFill>
                <a:latin typeface="D2Coding"/>
              </a:rPr>
              <a:t>1</a:t>
            </a:r>
            <a:endParaRPr kumimoji="0" lang="ko-KR" altLang="en-US" sz="25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6916" name="TextBox 16915"/>
          <p:cNvSpPr txBox="1"/>
          <p:nvPr/>
        </p:nvSpPr>
        <p:spPr>
          <a:xfrm>
            <a:off x="1944347" y="4937785"/>
            <a:ext cx="6736115" cy="58477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200" b="1" i="0" baseline="0" dirty="0">
                <a:solidFill>
                  <a:srgbClr val="000000">
                    <a:alpha val="100000"/>
                  </a:srgbClr>
                </a:solidFill>
                <a:latin typeface="D2Coding"/>
              </a:rPr>
              <a:t>실시간 미세먼지 시각화 정보 제공</a:t>
            </a:r>
            <a:endParaRPr kumimoji="0" lang="ko-KR" altLang="en-US" sz="3200" b="1" i="0" dirty="0">
              <a:solidFill>
                <a:srgbClr val="00000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6917" name="TextBox 16916"/>
          <p:cNvSpPr txBox="1"/>
          <p:nvPr/>
        </p:nvSpPr>
        <p:spPr>
          <a:xfrm>
            <a:off x="1530043" y="5646235"/>
            <a:ext cx="7301210" cy="44377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368348" lvl="0" indent="-368348" algn="l" defTabSz="393752" rtl="0" eaLnBrk="1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Arial"/>
              <a:buBlip>
                <a:blip r:embed="rId5"/>
              </a:buBlip>
              <a:defRPr/>
            </a:pPr>
            <a:r>
              <a:rPr kumimoji="1" lang="ko-KR" altLang="en-US" sz="2200" b="0" i="0" baseline="0" dirty="0" smtClean="0">
                <a:solidFill>
                  <a:srgbClr val="404040">
                    <a:alpha val="100000"/>
                  </a:srgbClr>
                </a:solidFill>
                <a:latin typeface="D2Coding"/>
              </a:rPr>
              <a:t>실시간 </a:t>
            </a:r>
            <a:r>
              <a:rPr kumimoji="1" lang="ko-KR" altLang="en-US" sz="2200" b="0" i="0" baseline="0" dirty="0">
                <a:solidFill>
                  <a:srgbClr val="404040">
                    <a:alpha val="100000"/>
                  </a:srgbClr>
                </a:solidFill>
                <a:latin typeface="D2Coding"/>
              </a:rPr>
              <a:t>미세먼지 정보를 </a:t>
            </a:r>
            <a:r>
              <a:rPr kumimoji="1" lang="ko-KR" altLang="en-US" sz="2200" b="0" i="0" baseline="0" dirty="0" smtClean="0">
                <a:solidFill>
                  <a:srgbClr val="404040">
                    <a:alpha val="100000"/>
                  </a:srgbClr>
                </a:solidFill>
                <a:latin typeface="D2Coding"/>
              </a:rPr>
              <a:t>지역별로 시각화하여 </a:t>
            </a:r>
            <a:r>
              <a:rPr kumimoji="1" lang="ko-KR" altLang="en-US" sz="2200" b="0" i="0" baseline="0" dirty="0">
                <a:solidFill>
                  <a:srgbClr val="404040">
                    <a:alpha val="100000"/>
                  </a:srgbClr>
                </a:solidFill>
                <a:latin typeface="D2Coding"/>
              </a:rPr>
              <a:t>제공</a:t>
            </a:r>
            <a:endParaRPr kumimoji="1" lang="ko-KR" altLang="en-US" sz="2200" b="0" i="0" dirty="0">
              <a:solidFill>
                <a:srgbClr val="40404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6918" name="타원 16917"/>
          <p:cNvSpPr/>
          <p:nvPr/>
        </p:nvSpPr>
        <p:spPr>
          <a:xfrm>
            <a:off x="9467712" y="5013976"/>
            <a:ext cx="533280" cy="533336"/>
          </a:xfrm>
          <a:prstGeom prst="ellipse">
            <a:avLst/>
          </a:prstGeom>
          <a:solidFill>
            <a:srgbClr val="3A3C84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500" b="1" i="0" baseline="0">
                <a:solidFill>
                  <a:srgbClr val="FFFFFF">
                    <a:alpha val="100000"/>
                  </a:srgbClr>
                </a:solidFill>
                <a:latin typeface="D2Coding"/>
              </a:rPr>
              <a:t>4</a:t>
            </a:r>
            <a:endParaRPr kumimoji="0" lang="ko-KR" altLang="en-US" sz="2500" b="1" i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6919" name="TextBox 16918"/>
          <p:cNvSpPr txBox="1"/>
          <p:nvPr/>
        </p:nvSpPr>
        <p:spPr>
          <a:xfrm>
            <a:off x="10101018" y="4963182"/>
            <a:ext cx="5634555" cy="58413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200" b="1" i="0" baseline="0">
                <a:solidFill>
                  <a:srgbClr val="000000">
                    <a:alpha val="100000"/>
                  </a:srgbClr>
                </a:solidFill>
                <a:latin typeface="D2Coding"/>
              </a:rPr>
              <a:t>CCTV 실시간 영상정보 제공</a:t>
            </a:r>
            <a:endParaRPr kumimoji="0" lang="ko-KR" altLang="en-US" sz="3200" b="1" i="0">
              <a:solidFill>
                <a:srgbClr val="00000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6920" name="TextBox 16919"/>
          <p:cNvSpPr txBox="1"/>
          <p:nvPr/>
        </p:nvSpPr>
        <p:spPr>
          <a:xfrm>
            <a:off x="9740716" y="5658389"/>
            <a:ext cx="6325018" cy="82375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368348" lvl="0" indent="-368348" algn="l" defTabSz="393752" rtl="0" eaLnBrk="1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Arial"/>
              <a:buBlip>
                <a:blip r:embed="rId5"/>
              </a:buBlip>
              <a:defRPr/>
            </a:pPr>
            <a:r>
              <a:rPr kumimoji="1" lang="ko-KR" altLang="en-US" sz="2200" b="0" i="0" baseline="0">
                <a:solidFill>
                  <a:srgbClr val="404040">
                    <a:alpha val="100000"/>
                  </a:srgbClr>
                </a:solidFill>
                <a:latin typeface="D2Coding"/>
              </a:rPr>
              <a:t>하늘의 미세먼지를 파악하고, 교통상황 등을 알 수 있는 CCTV 실시간 영상정보 제공</a:t>
            </a:r>
            <a:endParaRPr kumimoji="1" lang="ko-KR" altLang="en-US" sz="2200" b="0" i="0">
              <a:solidFill>
                <a:srgbClr val="40404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6921" name="TextBox 16920"/>
          <p:cNvSpPr txBox="1"/>
          <p:nvPr/>
        </p:nvSpPr>
        <p:spPr>
          <a:xfrm>
            <a:off x="1580346" y="7224628"/>
            <a:ext cx="7328662" cy="83715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368348" lvl="0" indent="-368348" algn="l" defTabSz="393752" rtl="0" eaLnBrk="1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Arial"/>
              <a:buBlip>
                <a:blip r:embed="rId5"/>
              </a:buBlip>
              <a:defRPr/>
            </a:pPr>
            <a:r>
              <a:rPr kumimoji="1" lang="ko-KR" altLang="en-US" sz="2200" b="0" i="0" baseline="0" dirty="0" smtClean="0">
                <a:solidFill>
                  <a:srgbClr val="404040">
                    <a:alpha val="100000"/>
                  </a:srgbClr>
                </a:solidFill>
                <a:latin typeface="D2Coding"/>
              </a:rPr>
              <a:t>365</a:t>
            </a:r>
            <a:r>
              <a:rPr kumimoji="1" lang="ko-KR" altLang="en-US" sz="2200" b="0" i="0" baseline="0" dirty="0">
                <a:solidFill>
                  <a:srgbClr val="404040">
                    <a:alpha val="100000"/>
                  </a:srgbClr>
                </a:solidFill>
                <a:latin typeface="D2Coding"/>
              </a:rPr>
              <a:t>일 원하는 날짜에 예측 정보 제공</a:t>
            </a:r>
          </a:p>
          <a:p>
            <a:pPr marL="368348" lvl="0" indent="-368348" algn="l" defTabSz="393752" rtl="0" eaLnBrk="1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Arial"/>
              <a:buBlip>
                <a:blip r:embed="rId5"/>
              </a:buBlip>
              <a:defRPr/>
            </a:pPr>
            <a:r>
              <a:rPr lang="ko-KR" altLang="en-US" sz="2200" dirty="0" smtClean="0">
                <a:solidFill>
                  <a:srgbClr val="404040">
                    <a:alpha val="100000"/>
                  </a:srgbClr>
                </a:solidFill>
                <a:latin typeface="D2Coding"/>
              </a:rPr>
              <a:t>미래 </a:t>
            </a:r>
            <a:r>
              <a:rPr lang="en-US" altLang="ko-KR" sz="2200" dirty="0" smtClean="0">
                <a:solidFill>
                  <a:srgbClr val="404040">
                    <a:alpha val="100000"/>
                  </a:srgbClr>
                </a:solidFill>
                <a:latin typeface="D2Coding"/>
              </a:rPr>
              <a:t>1~3</a:t>
            </a:r>
            <a:r>
              <a:rPr lang="ko-KR" altLang="en-US" sz="2200" dirty="0" smtClean="0">
                <a:solidFill>
                  <a:srgbClr val="404040">
                    <a:alpha val="100000"/>
                  </a:srgbClr>
                </a:solidFill>
                <a:latin typeface="D2Coding"/>
              </a:rPr>
              <a:t>일 </a:t>
            </a:r>
            <a:r>
              <a:rPr kumimoji="0" lang="ko-KR" altLang="en-US" sz="2200" b="0" i="0" baseline="0" dirty="0" smtClean="0">
                <a:solidFill>
                  <a:srgbClr val="404040">
                    <a:alpha val="100000"/>
                  </a:srgbClr>
                </a:solidFill>
                <a:latin typeface="D2Coding"/>
              </a:rPr>
              <a:t>미세먼지 </a:t>
            </a:r>
            <a:r>
              <a:rPr kumimoji="0" lang="ko-KR" altLang="en-US" sz="2200" b="0" i="0" baseline="0" dirty="0">
                <a:solidFill>
                  <a:srgbClr val="404040">
                    <a:alpha val="100000"/>
                  </a:srgbClr>
                </a:solidFill>
                <a:latin typeface="D2Coding"/>
              </a:rPr>
              <a:t>예측 정보 제공</a:t>
            </a:r>
            <a:endParaRPr kumimoji="0" lang="ko-KR" altLang="en-US" sz="2200" b="0" i="0" dirty="0">
              <a:solidFill>
                <a:srgbClr val="40404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6922" name="타원 16921"/>
          <p:cNvSpPr/>
          <p:nvPr/>
        </p:nvSpPr>
        <p:spPr>
          <a:xfrm>
            <a:off x="1282463" y="6634526"/>
            <a:ext cx="533280" cy="533336"/>
          </a:xfrm>
          <a:prstGeom prst="ellipse">
            <a:avLst/>
          </a:prstGeom>
          <a:solidFill>
            <a:srgbClr val="3A3C84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500" b="1" i="0" baseline="0">
                <a:solidFill>
                  <a:srgbClr val="FFFFFF">
                    <a:alpha val="100000"/>
                  </a:srgbClr>
                </a:solidFill>
                <a:latin typeface="D2Coding"/>
              </a:rPr>
              <a:t>2</a:t>
            </a:r>
            <a:endParaRPr kumimoji="0" lang="ko-KR" altLang="en-US" sz="2500" b="1" i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6923" name="TextBox 16922"/>
          <p:cNvSpPr txBox="1"/>
          <p:nvPr/>
        </p:nvSpPr>
        <p:spPr>
          <a:xfrm>
            <a:off x="1974489" y="6607566"/>
            <a:ext cx="6245645" cy="56978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200" b="1" i="0" baseline="0" dirty="0">
                <a:solidFill>
                  <a:srgbClr val="000000">
                    <a:alpha val="100000"/>
                  </a:srgbClr>
                </a:solidFill>
                <a:latin typeface="D2Coding"/>
              </a:rPr>
              <a:t>미세먼지 예측 정보 제공</a:t>
            </a:r>
            <a:endParaRPr kumimoji="0" lang="ko-KR" altLang="en-US" sz="3200" b="1" i="0" dirty="0">
              <a:solidFill>
                <a:srgbClr val="00000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6924" name="TextBox 16923"/>
          <p:cNvSpPr txBox="1"/>
          <p:nvPr/>
        </p:nvSpPr>
        <p:spPr>
          <a:xfrm>
            <a:off x="990426" y="2647480"/>
            <a:ext cx="15868921" cy="70788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4000" b="1" i="0" baseline="0" dirty="0">
                <a:solidFill>
                  <a:srgbClr val="000000">
                    <a:alpha val="100000"/>
                  </a:srgbClr>
                </a:solidFill>
                <a:latin typeface="Arial"/>
              </a:rPr>
              <a:t>“</a:t>
            </a:r>
            <a:r>
              <a:rPr kumimoji="0" lang="ko-KR" altLang="en-US" sz="4000" b="1" i="0" u="sng" baseline="0" dirty="0">
                <a:solidFill>
                  <a:srgbClr val="000000">
                    <a:alpha val="100000"/>
                  </a:srgbClr>
                </a:solidFill>
                <a:latin typeface="D2Coding"/>
              </a:rPr>
              <a:t>미세먼지 </a:t>
            </a:r>
            <a:r>
              <a:rPr kumimoji="0" lang="ko-KR" altLang="en-US" sz="4000" b="1" i="0" u="sng" baseline="0" dirty="0" smtClean="0">
                <a:solidFill>
                  <a:srgbClr val="000000">
                    <a:alpha val="100000"/>
                  </a:srgbClr>
                </a:solidFill>
                <a:latin typeface="D2Coding"/>
              </a:rPr>
              <a:t>걱정없이</a:t>
            </a:r>
            <a:r>
              <a:rPr kumimoji="0" lang="ko-KR" altLang="en-US" sz="4000" b="1" i="0" u="sng" dirty="0" smtClean="0">
                <a:solidFill>
                  <a:srgbClr val="000000">
                    <a:alpha val="100000"/>
                  </a:srgbClr>
                </a:solidFill>
                <a:latin typeface="D2Coding"/>
              </a:rPr>
              <a:t> </a:t>
            </a:r>
            <a:r>
              <a:rPr kumimoji="0" lang="ko-KR" altLang="en-US" sz="4000" b="1" i="0" u="sng" baseline="0" dirty="0" smtClean="0">
                <a:solidFill>
                  <a:srgbClr val="000000">
                    <a:alpha val="100000"/>
                  </a:srgbClr>
                </a:solidFill>
                <a:latin typeface="D2Coding"/>
              </a:rPr>
              <a:t>여행할 </a:t>
            </a:r>
            <a:r>
              <a:rPr kumimoji="0" lang="ko-KR" altLang="en-US" sz="4000" b="1" i="0" u="sng" baseline="0" dirty="0">
                <a:solidFill>
                  <a:srgbClr val="000000">
                    <a:alpha val="100000"/>
                  </a:srgbClr>
                </a:solidFill>
                <a:latin typeface="D2Coding"/>
              </a:rPr>
              <a:t>수 있도록 돕는다</a:t>
            </a:r>
            <a:r>
              <a:rPr kumimoji="0" lang="ko-KR" altLang="en-US" sz="4000" b="1" i="0" baseline="0" dirty="0">
                <a:solidFill>
                  <a:srgbClr val="000000">
                    <a:alpha val="100000"/>
                  </a:srgbClr>
                </a:solidFill>
                <a:latin typeface="Arial"/>
              </a:rPr>
              <a:t>”</a:t>
            </a:r>
            <a:endParaRPr kumimoji="0" lang="ko-KR" altLang="en-US" sz="4000" b="1" i="0" dirty="0">
              <a:solidFill>
                <a:srgbClr val="00000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6925" name="TextBox 16924"/>
          <p:cNvSpPr txBox="1"/>
          <p:nvPr/>
        </p:nvSpPr>
        <p:spPr>
          <a:xfrm>
            <a:off x="1044401" y="3458509"/>
            <a:ext cx="15868921" cy="46189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400" b="1" i="0" baseline="0">
                <a:solidFill>
                  <a:srgbClr val="A6A6A6">
                    <a:alpha val="100000"/>
                  </a:srgbClr>
                </a:solidFill>
                <a:latin typeface="D2Coding"/>
              </a:rPr>
              <a:t>(주요 서비스 타겟층 : 어린이, 폐질환자, 어르신 등 미세먼지 걱정없이 여행하고 싶은 사람이면 누구나) </a:t>
            </a:r>
            <a:endParaRPr kumimoji="0" lang="ko-KR" altLang="en-US" sz="2400" b="1" i="0">
              <a:solidFill>
                <a:srgbClr val="A6A6A6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6926" name="타원 16925"/>
          <p:cNvSpPr/>
          <p:nvPr/>
        </p:nvSpPr>
        <p:spPr>
          <a:xfrm>
            <a:off x="9467712" y="6748841"/>
            <a:ext cx="533280" cy="531717"/>
          </a:xfrm>
          <a:prstGeom prst="ellipse">
            <a:avLst/>
          </a:prstGeom>
          <a:solidFill>
            <a:srgbClr val="3A3C84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500" b="1" i="0" baseline="0">
                <a:solidFill>
                  <a:srgbClr val="FFFFFF">
                    <a:alpha val="100000"/>
                  </a:srgbClr>
                </a:solidFill>
                <a:latin typeface="D2Coding"/>
              </a:rPr>
              <a:t>5</a:t>
            </a:r>
            <a:endParaRPr kumimoji="0" lang="ko-KR" altLang="en-US" sz="2500" b="1" i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6927" name="TextBox 16926"/>
          <p:cNvSpPr txBox="1"/>
          <p:nvPr/>
        </p:nvSpPr>
        <p:spPr>
          <a:xfrm>
            <a:off x="10101018" y="6696428"/>
            <a:ext cx="5634555" cy="58413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200" b="1" i="0" baseline="0">
                <a:solidFill>
                  <a:srgbClr val="000000">
                    <a:alpha val="100000"/>
                  </a:srgbClr>
                </a:solidFill>
                <a:latin typeface="D2Coding"/>
              </a:rPr>
              <a:t>미세먼지 관련 뉴스 제공</a:t>
            </a:r>
            <a:endParaRPr kumimoji="0" lang="ko-KR" altLang="en-US" sz="3200" b="1" i="0">
              <a:solidFill>
                <a:srgbClr val="00000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6928" name="TextBox 16927"/>
          <p:cNvSpPr txBox="1"/>
          <p:nvPr/>
        </p:nvSpPr>
        <p:spPr>
          <a:xfrm>
            <a:off x="9740716" y="7391635"/>
            <a:ext cx="6325018" cy="82375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368348" lvl="0" indent="-368348" algn="l" defTabSz="393752" rtl="0" eaLnBrk="1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Arial"/>
              <a:buBlip>
                <a:blip r:embed="rId5"/>
              </a:buBlip>
              <a:defRPr/>
            </a:pPr>
            <a:r>
              <a:rPr kumimoji="1" lang="ko-KR" altLang="en-US" sz="2200" b="0" i="0" baseline="0" dirty="0">
                <a:solidFill>
                  <a:srgbClr val="404040">
                    <a:alpha val="100000"/>
                  </a:srgbClr>
                </a:solidFill>
                <a:latin typeface="D2Coding"/>
              </a:rPr>
              <a:t>여행지 선정 등에 참고할 수 있도록 미세먼지와 관련 있는 뉴스 기사 제공</a:t>
            </a:r>
            <a:endParaRPr kumimoji="1" lang="ko-KR" altLang="en-US" sz="2200" b="0" i="0" dirty="0">
              <a:solidFill>
                <a:srgbClr val="40404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6932" name="TextBox 16931"/>
          <p:cNvSpPr txBox="1"/>
          <p:nvPr/>
        </p:nvSpPr>
        <p:spPr>
          <a:xfrm>
            <a:off x="1585608" y="9013748"/>
            <a:ext cx="6317092" cy="45870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368348" lvl="0" indent="-368348" algn="l" defTabSz="393752" rtl="0" eaLnBrk="1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Arial"/>
              <a:buBlip>
                <a:blip r:embed="rId5"/>
              </a:buBlip>
              <a:defRPr/>
            </a:pPr>
            <a:r>
              <a:rPr kumimoji="1" lang="ko-KR" altLang="en-US" sz="2200" b="0" i="0" baseline="0" dirty="0">
                <a:solidFill>
                  <a:srgbClr val="404040">
                    <a:alpha val="100000"/>
                  </a:srgbClr>
                </a:solidFill>
                <a:latin typeface="D2Coding"/>
              </a:rPr>
              <a:t>원하는 날짜에 </a:t>
            </a:r>
            <a:r>
              <a:rPr kumimoji="1" lang="ko-KR" altLang="en-US" sz="2200" b="0" i="0" baseline="0" dirty="0" smtClean="0">
                <a:solidFill>
                  <a:srgbClr val="404040">
                    <a:alpha val="100000"/>
                  </a:srgbClr>
                </a:solidFill>
                <a:latin typeface="D2Coding"/>
              </a:rPr>
              <a:t>안심 </a:t>
            </a:r>
            <a:r>
              <a:rPr kumimoji="1" lang="ko-KR" altLang="en-US" sz="2200" b="0" i="0" baseline="0" dirty="0">
                <a:solidFill>
                  <a:srgbClr val="404040">
                    <a:alpha val="100000"/>
                  </a:srgbClr>
                </a:solidFill>
                <a:latin typeface="D2Coding"/>
              </a:rPr>
              <a:t>여행지 추천</a:t>
            </a:r>
            <a:endParaRPr kumimoji="1" lang="ko-KR" altLang="en-US" sz="2200" b="0" i="0" dirty="0">
              <a:solidFill>
                <a:srgbClr val="40404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6933" name="타원 16932"/>
          <p:cNvSpPr/>
          <p:nvPr/>
        </p:nvSpPr>
        <p:spPr>
          <a:xfrm>
            <a:off x="1282463" y="8351920"/>
            <a:ext cx="533280" cy="533280"/>
          </a:xfrm>
          <a:prstGeom prst="ellipse">
            <a:avLst/>
          </a:prstGeom>
          <a:solidFill>
            <a:srgbClr val="3A3C84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500" b="1" i="0" baseline="0">
                <a:solidFill>
                  <a:srgbClr val="FFFFFF">
                    <a:alpha val="100000"/>
                  </a:srgbClr>
                </a:solidFill>
                <a:latin typeface="D2Coding"/>
              </a:rPr>
              <a:t>3</a:t>
            </a:r>
            <a:endParaRPr kumimoji="0" lang="ko-KR" altLang="en-US" sz="2500" b="1" i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6934" name="TextBox 16933"/>
          <p:cNvSpPr txBox="1"/>
          <p:nvPr/>
        </p:nvSpPr>
        <p:spPr>
          <a:xfrm>
            <a:off x="1974489" y="8324904"/>
            <a:ext cx="6245645" cy="58413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200" b="1" i="0" baseline="0" dirty="0" smtClean="0">
                <a:solidFill>
                  <a:srgbClr val="000000">
                    <a:alpha val="100000"/>
                  </a:srgbClr>
                </a:solidFill>
                <a:latin typeface="D2Coding"/>
              </a:rPr>
              <a:t>미세먼지안심여행지 </a:t>
            </a:r>
            <a:r>
              <a:rPr kumimoji="0" lang="ko-KR" altLang="en-US" sz="3200" b="1" i="0" baseline="0" dirty="0">
                <a:solidFill>
                  <a:srgbClr val="000000">
                    <a:alpha val="100000"/>
                  </a:srgbClr>
                </a:solidFill>
                <a:latin typeface="D2Coding"/>
              </a:rPr>
              <a:t>추천</a:t>
            </a:r>
            <a:endParaRPr kumimoji="0" lang="ko-KR" altLang="en-US" sz="3200" b="1" i="0" dirty="0">
              <a:solidFill>
                <a:srgbClr val="000000">
                  <a:alpha val="100000"/>
                </a:srgbClr>
              </a:solidFill>
              <a:latin typeface="D2Coding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6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17925" name="그림 17924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1767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17927" name="그림 17926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17928" name="TextBox 17927"/>
          <p:cNvSpPr txBox="1"/>
          <p:nvPr/>
        </p:nvSpPr>
        <p:spPr>
          <a:xfrm>
            <a:off x="1139626" y="1633687"/>
            <a:ext cx="8302688" cy="59992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400" b="1" i="0" baseline="0">
                <a:solidFill>
                  <a:srgbClr val="1B1760">
                    <a:alpha val="100000"/>
                  </a:srgbClr>
                </a:solidFill>
                <a:latin typeface="D2Coding"/>
              </a:rPr>
              <a:t>요구사항 정의서(1/3)</a:t>
            </a:r>
            <a:endParaRPr kumimoji="0" lang="ko-KR" altLang="en-US" sz="3400" b="1" i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7929" name="TextBox 1792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D2Coding"/>
              </a:rPr>
              <a:t>7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1767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17931" name="그림 17930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aphicFrame>
        <p:nvGraphicFramePr>
          <p:cNvPr id="17676" name="표 17675"/>
          <p:cNvGraphicFramePr/>
          <p:nvPr>
            <p:extLst>
              <p:ext uri="{D42A27DB-BD31-4B8C-83A1-F6EECF244321}">
                <p14:modId xmlns:p14="http://schemas.microsoft.com/office/powerpoint/2010/main" val="2107600923"/>
              </p:ext>
            </p:extLst>
          </p:nvPr>
        </p:nvGraphicFramePr>
        <p:xfrm>
          <a:off x="1261810" y="2471731"/>
          <a:ext cx="15954826" cy="7119742"/>
        </p:xfrm>
        <a:graphic>
          <a:graphicData uri="http://schemas.openxmlformats.org/drawingml/2006/table">
            <a:tbl>
              <a:tblPr firstRow="1" bandRow="1"/>
              <a:tblGrid>
                <a:gridCol w="15539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998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554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370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9518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92670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98363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2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요구사항ID</a:t>
                      </a:r>
                      <a:endParaRPr kumimoji="0" lang="ko-KR" altLang="en-US" sz="2200" b="1" i="0">
                        <a:solidFill>
                          <a:srgbClr val="FFFFFF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2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요구사항명</a:t>
                      </a:r>
                      <a:endParaRPr kumimoji="0" lang="ko-KR" altLang="en-US" sz="2200" b="1" i="0">
                        <a:solidFill>
                          <a:srgbClr val="FFFFFF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2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기능ID</a:t>
                      </a:r>
                      <a:endParaRPr kumimoji="0" lang="ko-KR" altLang="en-US" sz="2200" b="1" i="0">
                        <a:solidFill>
                          <a:srgbClr val="FFFFFF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2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기능명</a:t>
                      </a:r>
                      <a:endParaRPr kumimoji="0" lang="ko-KR" altLang="en-US" sz="2200" b="1" i="0">
                        <a:solidFill>
                          <a:srgbClr val="FFFFFF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2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우선순위</a:t>
                      </a:r>
                      <a:endParaRPr kumimoji="0" lang="ko-KR" altLang="en-US" sz="2200" b="1" i="0">
                        <a:solidFill>
                          <a:srgbClr val="FFFFFF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2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기능 설명</a:t>
                      </a:r>
                      <a:endParaRPr kumimoji="0" lang="ko-KR" altLang="en-US" sz="2200" b="1" i="0">
                        <a:solidFill>
                          <a:srgbClr val="FFFFFF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06235">
                <a:tc rowSpan="4">
                  <a:txBody>
                    <a:bodyPr/>
                    <a:lstStyle/>
                    <a:p>
                      <a:pPr marL="22227" lvl="1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MAIN</a:t>
                      </a:r>
                      <a:endParaRPr kumimoji="1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69859" lvl="1" indent="-21426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메인화면</a:t>
                      </a:r>
                      <a:endParaRPr kumimoji="1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88937" lvl="1" indent="-166709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MAIN_LOGIN</a:t>
                      </a:r>
                      <a:endParaRPr kumimoji="1" lang="ko-KR" altLang="en-US" sz="21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로그인</a:t>
                      </a:r>
                      <a:endParaRPr kumimoji="1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하</a:t>
                      </a:r>
                      <a:endParaRPr kumimoji="1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457260" lvl="1" indent="-387401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사용자가 등록된 계정으로 아이디와 비밀번호를 입력하여 로그인하는 기능</a:t>
                      </a:r>
                    </a:p>
                    <a:p>
                      <a:pPr marL="457260" lvl="1" indent="-387401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로그인 성공시 사용자 정보가 세션에 저장되고, 실패시 ‘가입된 회원정보가 없습니다’라는 메시지창이 출력됨</a:t>
                      </a:r>
                      <a:endParaRPr kumimoji="0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돋움"/>
                        <a:ea typeface="돋움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24126">
                <a:tc vMerge="1">
                  <a:txBody>
                    <a:bodyPr/>
                    <a:lstStyle/>
                    <a:p>
                      <a:pPr marL="165121" lvl="0" indent="-165121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사용자가 지역별 미세먼지 랭킹을 확인할 수 있는 기능으로, 메인화면 입장시 확인 가능</a:t>
                      </a:r>
                    </a:p>
                    <a:p>
                      <a:pPr marL="165121" lvl="0" indent="-165121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랭킹 안에 있는 지역을 클릭하면 실시간 미세먼지 정보를 제공하는 </a:t>
                      </a: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</a:rPr>
                        <a:t>‘</a:t>
                      </a: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실시간 미세먼지 정보 제공</a:t>
                      </a: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</a:rPr>
                        <a:t>’</a:t>
                      </a: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 페이지로 이동</a:t>
                      </a:r>
                      <a:endParaRPr kumimoji="0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pPr marL="165121" lvl="0" indent="-165121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사용자가 지역별 미세먼지 랭킹을 확인할 수 있는 기능으로, 메인화면 입장시 확인 가능</a:t>
                      </a:r>
                    </a:p>
                    <a:p>
                      <a:pPr marL="165121" lvl="0" indent="-165121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랭킹 안에 있는 지역을 클릭하면 실시간 미세먼지 정보를 제공하는 </a:t>
                      </a: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</a:rPr>
                        <a:t>‘</a:t>
                      </a: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실시간 미세먼지 정보 제공</a:t>
                      </a: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</a:rPr>
                        <a:t>’</a:t>
                      </a: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 페이지로 이동</a:t>
                      </a:r>
                      <a:endParaRPr kumimoji="0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188937" lvl="1" indent="-166709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MAIN_</a:t>
                      </a:r>
                      <a:b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</a:b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LOGOUT</a:t>
                      </a:r>
                      <a:endParaRPr kumimoji="1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로그아웃</a:t>
                      </a:r>
                      <a:endParaRPr kumimoji="1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하</a:t>
                      </a:r>
                      <a:endParaRPr kumimoji="1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457259" lvl="1" indent="-457259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1" lang="ko-KR" altLang="en-US" sz="2100" b="0" i="0" baseline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로그인된</a:t>
                      </a:r>
                      <a:r>
                        <a:rPr kumimoji="1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 사용자가 </a:t>
                      </a:r>
                      <a:r>
                        <a:rPr kumimoji="1" lang="ko-KR" altLang="en-US" sz="2100" b="0" i="0" baseline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로그아웃할</a:t>
                      </a:r>
                      <a:r>
                        <a:rPr kumimoji="1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 수 있는 기능</a:t>
                      </a:r>
                    </a:p>
                    <a:p>
                      <a:pPr marL="457259" lvl="1" indent="-457259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0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사용자는 로그아웃 버튼을 클릭하여 로그아웃 할 수 있으며, </a:t>
                      </a:r>
                      <a:r>
                        <a:rPr kumimoji="0" lang="ko-KR" altLang="en-US" sz="2100" b="0" i="0" baseline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로그아웃시</a:t>
                      </a:r>
                      <a:r>
                        <a:rPr kumimoji="0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 메인화면으로 리다이렉트됨</a:t>
                      </a:r>
                      <a:endParaRPr kumimoji="0" lang="ko-KR" altLang="en-US" sz="21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돋움"/>
                        <a:ea typeface="돋움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52922">
                <a:tc vMerge="1">
                  <a:txBody>
                    <a:bodyPr/>
                    <a:lstStyle/>
                    <a:p>
                      <a:pPr marL="165121" lvl="0" indent="-165121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사용자가 지역별 미세먼지 랭킹을 확인할 수 있는 기능으로, 메인화면 입장시 확인 가능</a:t>
                      </a:r>
                    </a:p>
                    <a:p>
                      <a:pPr marL="165121" lvl="0" indent="-165121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랭킹 안에 있는 지역을 클릭하면 실시간 미세먼지 정보를 제공하는 </a:t>
                      </a: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</a:rPr>
                        <a:t>‘</a:t>
                      </a: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실시간 미세먼지 정보 제공</a:t>
                      </a: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</a:rPr>
                        <a:t>’</a:t>
                      </a: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 페이지로 이동</a:t>
                      </a:r>
                      <a:endParaRPr kumimoji="0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pPr marL="165121" lvl="0" indent="-165121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사용자가 지역별 미세먼지 랭킹을 확인할 수 있는 기능으로, 메인화면 입장시 확인 가능</a:t>
                      </a:r>
                    </a:p>
                    <a:p>
                      <a:pPr marL="165121" lvl="0" indent="-165121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랭킹 안에 있는 지역을 클릭하면 실시간 미세먼지 정보를 제공하는 </a:t>
                      </a: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</a:rPr>
                        <a:t>‘</a:t>
                      </a: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실시간 미세먼지 정보 제공</a:t>
                      </a: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</a:rPr>
                        <a:t>’</a:t>
                      </a: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 페이지로 이동</a:t>
                      </a:r>
                      <a:endParaRPr kumimoji="0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188937" lvl="1" indent="-166709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MAIN_JOIN</a:t>
                      </a:r>
                      <a:endParaRPr kumimoji="1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회원가입</a:t>
                      </a:r>
                      <a:endParaRPr kumimoji="1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하</a:t>
                      </a:r>
                      <a:endParaRPr kumimoji="1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457260" lvl="1" indent="-387401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1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신규 사용자가 계정을 생성할 수 있는 기능</a:t>
                      </a:r>
                    </a:p>
                    <a:p>
                      <a:pPr marL="457260" lvl="1" indent="-387401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0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사용자는 아이디, 비밀번호, 이름, 성별, 거주지 등을 입력하여 </a:t>
                      </a:r>
                      <a:r>
                        <a:rPr kumimoji="0" lang="ko-KR" altLang="en-US" sz="2100" b="0" i="0" baseline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회원가입할</a:t>
                      </a:r>
                      <a:r>
                        <a:rPr kumimoji="0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 수 있으며, 회원가입 </a:t>
                      </a:r>
                      <a:r>
                        <a:rPr kumimoji="0" lang="ko-KR" altLang="en-US" sz="2100" b="0" i="0" baseline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성공시</a:t>
                      </a:r>
                      <a:r>
                        <a:rPr kumimoji="0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 사용자 정보가 데이터베이스에 저장되고 로그인 페이지로 리다이렉트됨  </a:t>
                      </a:r>
                      <a:endParaRPr kumimoji="0" lang="ko-KR" altLang="en-US" sz="21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돋움"/>
                        <a:ea typeface="돋움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06235">
                <a:tc vMerge="1">
                  <a:txBody>
                    <a:bodyPr/>
                    <a:lstStyle/>
                    <a:p>
                      <a:pPr marL="165121" lvl="0" indent="-165121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사용자가 지역별 미세먼지 랭킹을 확인할 수 있는 기능으로, 메인화면 입장시 확인 가능</a:t>
                      </a:r>
                    </a:p>
                    <a:p>
                      <a:pPr marL="165121" lvl="0" indent="-165121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랭킹 안에 있는 지역을 클릭하면 실시간 미세먼지 정보를 제공하는 </a:t>
                      </a: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</a:rPr>
                        <a:t>‘</a:t>
                      </a: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실시간 미세먼지 정보 제공</a:t>
                      </a: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</a:rPr>
                        <a:t>’</a:t>
                      </a: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 페이지로 이동</a:t>
                      </a:r>
                      <a:endParaRPr kumimoji="0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pPr marL="165121" lvl="0" indent="-165121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사용자가 지역별 미세먼지 랭킹을 확인할 수 있는 기능으로, 메인화면 입장시 확인 가능</a:t>
                      </a:r>
                    </a:p>
                    <a:p>
                      <a:pPr marL="165121" lvl="0" indent="-165121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랭킹 안에 있는 지역을 클릭하면 실시간 미세먼지 정보를 제공하는 </a:t>
                      </a: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</a:rPr>
                        <a:t>‘</a:t>
                      </a: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실시간 미세먼지 정보 제공</a:t>
                      </a: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</a:rPr>
                        <a:t>’</a:t>
                      </a: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 페이지로 이동</a:t>
                      </a:r>
                      <a:endParaRPr kumimoji="0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188937" lvl="1" indent="-166709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MAIN_RANK</a:t>
                      </a:r>
                      <a:endParaRPr kumimoji="1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미세먼지</a:t>
                      </a:r>
                      <a:br>
                        <a:rPr kumimoji="1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</a:br>
                      <a:r>
                        <a:rPr kumimoji="1" lang="ko-KR" altLang="en-US" sz="2100" b="0" i="0" baseline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지역랭킹</a:t>
                      </a:r>
                      <a:endParaRPr kumimoji="1" lang="ko-KR" altLang="en-US" sz="21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중</a:t>
                      </a:r>
                      <a:endParaRPr kumimoji="1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55170" lvl="0" indent="-355170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1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사용자가 지역별 미세먼지 랭킹을 확인할 수 있는 기능으로, </a:t>
                      </a:r>
                      <a:r>
                        <a:rPr kumimoji="1" lang="ko-KR" altLang="en-US" sz="2100" b="0" i="0" baseline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메인화면</a:t>
                      </a:r>
                      <a:r>
                        <a:rPr kumimoji="1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 </a:t>
                      </a:r>
                      <a:r>
                        <a:rPr kumimoji="1" lang="ko-KR" altLang="en-US" sz="2100" b="0" i="0" baseline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입장시</a:t>
                      </a:r>
                      <a:r>
                        <a:rPr kumimoji="1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 확인 가능</a:t>
                      </a:r>
                    </a:p>
                    <a:p>
                      <a:pPr marL="355170" lvl="0" indent="-355170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0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랭킹 안에 있는 지역을 클릭하면 실시간 미세먼지 정보를 제공하는 ‘실시간 미세먼지 정보 제공’ 페이지로 이동</a:t>
                      </a:r>
                      <a:endParaRPr kumimoji="0" lang="ko-KR" altLang="en-US" sz="21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돋움"/>
                        <a:ea typeface="돋움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8037" name="TextBox 18036"/>
          <p:cNvSpPr txBox="1"/>
          <p:nvPr/>
        </p:nvSpPr>
        <p:spPr>
          <a:xfrm>
            <a:off x="1063435" y="517428"/>
            <a:ext cx="4569557" cy="54600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000" b="1" i="0" baseline="0">
                <a:solidFill>
                  <a:srgbClr val="FFFFFF">
                    <a:alpha val="100000"/>
                  </a:srgbClr>
                </a:solidFill>
                <a:latin typeface="D2Coding"/>
              </a:rPr>
              <a:t>3. 서비스 기획 및 설계</a:t>
            </a:r>
            <a:endParaRPr kumimoji="0" lang="ko-KR" altLang="en-US" sz="3000" b="1" i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3" name="포인트가 7개인 별 12"/>
          <p:cNvSpPr/>
          <p:nvPr/>
        </p:nvSpPr>
        <p:spPr>
          <a:xfrm>
            <a:off x="4107526" y="3390711"/>
            <a:ext cx="839540" cy="789418"/>
          </a:xfrm>
          <a:prstGeom prst="star7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b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구현</a:t>
            </a:r>
            <a:endParaRPr lang="ko-KR" altLang="en-US" b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포인트가 7개인 별 13"/>
          <p:cNvSpPr/>
          <p:nvPr/>
        </p:nvSpPr>
        <p:spPr>
          <a:xfrm>
            <a:off x="4064153" y="4928257"/>
            <a:ext cx="839540" cy="789418"/>
          </a:xfrm>
          <a:prstGeom prst="star7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b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구현</a:t>
            </a:r>
            <a:endParaRPr lang="ko-KR" altLang="en-US" b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포인트가 7개인 별 14"/>
          <p:cNvSpPr/>
          <p:nvPr/>
        </p:nvSpPr>
        <p:spPr>
          <a:xfrm>
            <a:off x="4064153" y="6465803"/>
            <a:ext cx="839540" cy="789418"/>
          </a:xfrm>
          <a:prstGeom prst="star7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b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구현</a:t>
            </a:r>
            <a:endParaRPr lang="ko-KR" altLang="en-US" b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포인트가 7개인 별 15"/>
          <p:cNvSpPr/>
          <p:nvPr/>
        </p:nvSpPr>
        <p:spPr>
          <a:xfrm>
            <a:off x="4128668" y="8003599"/>
            <a:ext cx="839540" cy="789418"/>
          </a:xfrm>
          <a:prstGeom prst="star7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b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구현</a:t>
            </a:r>
            <a:endParaRPr lang="ko-KR" altLang="en-US" b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692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18949" name="그림 18948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18694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18951" name="그림 18950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18952" name="TextBox 18951"/>
          <p:cNvSpPr txBox="1"/>
          <p:nvPr/>
        </p:nvSpPr>
        <p:spPr>
          <a:xfrm>
            <a:off x="1139626" y="1481259"/>
            <a:ext cx="8302688" cy="59992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400" b="1" i="0" baseline="0">
                <a:solidFill>
                  <a:srgbClr val="1B1760">
                    <a:alpha val="100000"/>
                  </a:srgbClr>
                </a:solidFill>
                <a:latin typeface="D2Coding"/>
              </a:rPr>
              <a:t>요구사항 정의서(2/3)</a:t>
            </a:r>
            <a:endParaRPr kumimoji="0" lang="ko-KR" altLang="en-US" sz="3400" b="1" i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8953" name="TextBox 18952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D2Coding"/>
              </a:rPr>
              <a:t>8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18698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18955" name="그림 18954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aphicFrame>
        <p:nvGraphicFramePr>
          <p:cNvPr id="18700" name="표 18699"/>
          <p:cNvGraphicFramePr/>
          <p:nvPr>
            <p:extLst>
              <p:ext uri="{D42A27DB-BD31-4B8C-83A1-F6EECF244321}">
                <p14:modId xmlns:p14="http://schemas.microsoft.com/office/powerpoint/2010/main" val="1062453255"/>
              </p:ext>
            </p:extLst>
          </p:nvPr>
        </p:nvGraphicFramePr>
        <p:xfrm>
          <a:off x="1211323" y="2167185"/>
          <a:ext cx="16218950" cy="7053277"/>
        </p:xfrm>
        <a:graphic>
          <a:graphicData uri="http://schemas.openxmlformats.org/drawingml/2006/table">
            <a:tbl>
              <a:tblPr firstRow="1" bandRow="1"/>
              <a:tblGrid>
                <a:gridCol w="15991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04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80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5777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0432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87908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88578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200" b="1" i="0" baseline="0" dirty="0" err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요구사항</a:t>
                      </a:r>
                      <a:r>
                        <a:rPr kumimoji="0" lang="ko-KR" altLang="en-US" sz="2200" b="1" i="0" baseline="0" dirty="0" err="1" smtClean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ID</a:t>
                      </a:r>
                      <a:r>
                        <a:rPr kumimoji="0" lang="ko-KR" altLang="en-US" sz="2200" b="1" i="0" baseline="0" dirty="0" smtClean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 </a:t>
                      </a:r>
                      <a:endParaRPr kumimoji="0" lang="ko-KR" altLang="en-US" sz="2200" b="1" i="0" dirty="0">
                        <a:solidFill>
                          <a:srgbClr val="FFFFFF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2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요구사항명</a:t>
                      </a:r>
                      <a:endParaRPr kumimoji="0" lang="ko-KR" altLang="en-US" sz="2200" b="1" i="0">
                        <a:solidFill>
                          <a:srgbClr val="FFFFFF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2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기능ID</a:t>
                      </a:r>
                      <a:endParaRPr kumimoji="0" lang="ko-KR" altLang="en-US" sz="2200" b="1" i="0">
                        <a:solidFill>
                          <a:srgbClr val="FFFFFF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2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기능명</a:t>
                      </a:r>
                      <a:endParaRPr kumimoji="0" lang="ko-KR" altLang="en-US" sz="2200" b="1" i="0">
                        <a:solidFill>
                          <a:srgbClr val="FFFFFF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200" b="1" i="0" baseline="0" dirty="0" smtClean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우선순위</a:t>
                      </a:r>
                      <a:endParaRPr kumimoji="0" lang="ko-KR" altLang="en-US" sz="2200" b="1" i="0" dirty="0">
                        <a:solidFill>
                          <a:srgbClr val="FFFFFF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2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기능 설명</a:t>
                      </a:r>
                      <a:endParaRPr kumimoji="0" lang="ko-KR" altLang="en-US" sz="2200" b="1" i="0">
                        <a:solidFill>
                          <a:srgbClr val="FFFFFF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61013">
                <a:tc rowSpan="5">
                  <a:txBody>
                    <a:bodyPr/>
                    <a:lstStyle/>
                    <a:p>
                      <a:pPr marL="47631" lvl="1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CORE</a:t>
                      </a:r>
                      <a:endParaRPr kumimoji="1" lang="ko-KR" altLang="en-US" sz="21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 rowSpan="5">
                  <a:txBody>
                    <a:bodyPr/>
                    <a:lstStyle/>
                    <a:p>
                      <a:pPr marL="23815" lvl="1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핵심기능</a:t>
                      </a:r>
                      <a:endParaRPr kumimoji="1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6144" lvl="1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CORE_REAL</a:t>
                      </a:r>
                      <a:br>
                        <a:rPr kumimoji="1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</a:br>
                      <a:r>
                        <a:rPr kumimoji="1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_KOREA</a:t>
                      </a:r>
                      <a:endParaRPr kumimoji="1" lang="ko-KR" altLang="en-US" sz="21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국내 실시간 정보 제공</a:t>
                      </a:r>
                      <a:endParaRPr kumimoji="1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상</a:t>
                      </a:r>
                      <a:endParaRPr kumimoji="1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-435889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6"/>
                        </a:buBlip>
                        <a:defRPr/>
                      </a:pPr>
                      <a:r>
                        <a:rPr kumimoji="1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사용자에게 현재 일시를 기준으로 국내 미세먼지 농도를 환경부 기준(4단계)</a:t>
                      </a:r>
                      <a:r>
                        <a:rPr kumimoji="1" lang="ko-KR" altLang="en-US" sz="2100" b="0" i="0" baseline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으로</a:t>
                      </a:r>
                      <a:r>
                        <a:rPr kumimoji="1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 시각화하여 정보 제공</a:t>
                      </a:r>
                    </a:p>
                    <a:p>
                      <a:pPr marL="22227" lvl="1" indent="0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6"/>
                        </a:buBlip>
                        <a:defRPr/>
                      </a:pPr>
                      <a:r>
                        <a:rPr kumimoji="0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  조회를 원하는 </a:t>
                      </a:r>
                      <a:r>
                        <a:rPr kumimoji="0" lang="ko-KR" altLang="en-US" sz="2100" b="0" i="0" baseline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시군구를</a:t>
                      </a:r>
                      <a:r>
                        <a:rPr kumimoji="0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 입력하면 해당 지역 정보 조회 가능</a:t>
                      </a: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08681">
                <a:tc vMerge="1">
                  <a:txBody>
                    <a:bodyPr/>
                    <a:lstStyle/>
                    <a:p>
                      <a:pPr marL="457260" lvl="1" indent="0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6"/>
                        </a:buBlip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수일 이후의 미세먼지 농도를 예측한 정보 제공</a:t>
                      </a:r>
                    </a:p>
                    <a:p>
                      <a:pPr marL="457260" lvl="1" indent="0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6"/>
                        </a:buBlip>
                        <a:defRPr/>
                      </a:pP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중국과의 상관관계분석 결과를 토대로 중국 실시간 데이터를 이용하여 미래의 미세먼지 농도를 예측하고 정보 제공</a:t>
                      </a:r>
                      <a:endParaRPr kumimoji="0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pPr marL="457260" lvl="1" indent="0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6"/>
                        </a:buBlip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수일 이후의 미세먼지 농도를 예측한 정보 제공</a:t>
                      </a:r>
                    </a:p>
                    <a:p>
                      <a:pPr marL="457260" lvl="1" indent="0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6"/>
                        </a:buBlip>
                        <a:defRPr/>
                      </a:pP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중국과의 상관관계분석 결과를 토대로 중국 실시간 데이터를 이용하여 미래의 미세먼지 농도를 예측하고 정보 제공</a:t>
                      </a:r>
                      <a:endParaRPr kumimoji="0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16144" lvl="1" indent="0" algn="ctr" defTabSz="393752" latinLnBrk="0">
                        <a:lnSpc>
                          <a:spcPct val="99000"/>
                        </a:lnSpc>
                        <a:buClr>
                          <a:srgbClr val="000000"/>
                        </a:buClr>
                        <a:buNone/>
                        <a:defRPr/>
                      </a:pPr>
                      <a:r>
                        <a:rPr kumimoji="1" lang="ko-KR" altLang="en-US" sz="2100" dirty="0">
                          <a:solidFill>
                            <a:srgbClr val="000000"/>
                          </a:solidFill>
                          <a:effectLst/>
                          <a:latin typeface="D2Coding"/>
                        </a:rPr>
                        <a:t>CORE_REAL</a:t>
                      </a:r>
                      <a:r>
                        <a:rPr kumimoji="1" lang="ko-KR" altLang="en-US" sz="2100" dirty="0">
                          <a:solidFill>
                            <a:srgbClr val="000000"/>
                          </a:solidFill>
                          <a:effectLst/>
                        </a:rPr>
                        <a:t/>
                      </a:r>
                      <a:br>
                        <a:rPr kumimoji="1" lang="ko-KR" altLang="en-US" sz="2100" dirty="0">
                          <a:solidFill>
                            <a:srgbClr val="000000"/>
                          </a:solidFill>
                          <a:effectLst/>
                        </a:rPr>
                      </a:br>
                      <a:r>
                        <a:rPr kumimoji="1" lang="ko-KR" altLang="en-US" sz="2100" dirty="0">
                          <a:solidFill>
                            <a:srgbClr val="000000"/>
                          </a:solidFill>
                          <a:effectLst/>
                          <a:latin typeface="D2Coding"/>
                        </a:rPr>
                        <a:t>_WORLD</a:t>
                      </a: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주변국 실시간 정보 제공</a:t>
                      </a:r>
                      <a:endParaRPr kumimoji="1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상</a:t>
                      </a:r>
                      <a:endParaRPr kumimoji="1" lang="ko-KR" altLang="en-US" sz="21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457259" lvl="1" indent="-473404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6"/>
                        </a:buBlip>
                        <a:defRPr/>
                      </a:pPr>
                      <a:r>
                        <a:rPr kumimoji="1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사용자에게 현재 일시를 기준으로 주변국 미세먼지 농도를 환경부 기준(4단계)</a:t>
                      </a:r>
                      <a:r>
                        <a:rPr kumimoji="1" lang="ko-KR" altLang="en-US" sz="2100" b="0" i="0" baseline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으로</a:t>
                      </a:r>
                      <a:r>
                        <a:rPr kumimoji="1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 시각화하여 정보 제공</a:t>
                      </a:r>
                    </a:p>
                    <a:p>
                      <a:pPr marL="457259" lvl="1" indent="-473404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6"/>
                        </a:buBlip>
                        <a:defRPr/>
                      </a:pPr>
                      <a:r>
                        <a:rPr kumimoji="0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제공되는 주변국 국가 리스트에서 하나의 국가를 선택하면 해당 지역에서의 정보 조회 </a:t>
                      </a:r>
                      <a:r>
                        <a:rPr kumimoji="0" lang="ko-KR" altLang="en-US" sz="21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가능</a:t>
                      </a:r>
                      <a:endParaRPr kumimoji="0" lang="en-US" altLang="ko-KR" sz="2100" b="0" i="0" baseline="0" dirty="0" smtClean="0">
                        <a:solidFill>
                          <a:srgbClr val="000000">
                            <a:alpha val="100000"/>
                          </a:srgbClr>
                        </a:solidFill>
                        <a:latin typeface="돋움"/>
                        <a:ea typeface="돋움"/>
                      </a:endParaRPr>
                    </a:p>
                    <a:p>
                      <a:pPr marL="0" lvl="1" indent="0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None/>
                        <a:defRPr/>
                      </a:pPr>
                      <a:endParaRPr kumimoji="0" lang="ko-KR" altLang="en-US" sz="21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돋움"/>
                        <a:ea typeface="돋움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66996">
                <a:tc vMerge="1">
                  <a:txBody>
                    <a:bodyPr/>
                    <a:lstStyle/>
                    <a:p>
                      <a:pPr marL="457260" lvl="1" indent="0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6"/>
                        </a:buBlip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수일 이후의 미세먼지 농도를 예측한 정보 제공</a:t>
                      </a:r>
                    </a:p>
                    <a:p>
                      <a:pPr marL="457260" lvl="1" indent="0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6"/>
                        </a:buBlip>
                        <a:defRPr/>
                      </a:pP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중국과의 상관관계분석 결과를 토대로 중국 실시간 데이터를 이용하여 미래의 미세먼지 농도를 예측하고 정보 제공</a:t>
                      </a:r>
                      <a:endParaRPr kumimoji="0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pPr marL="457260" lvl="1" indent="0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6"/>
                        </a:buBlip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수일 이후의 미세먼지 농도를 예측한 정보 제공</a:t>
                      </a:r>
                    </a:p>
                    <a:p>
                      <a:pPr marL="457260" lvl="1" indent="0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6"/>
                        </a:buBlip>
                        <a:defRPr/>
                      </a:pP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중국과의 상관관계분석 결과를 토대로 중국 실시간 데이터를 이용하여 미래의 미세먼지 농도를 예측하고 정보 제공</a:t>
                      </a:r>
                      <a:endParaRPr kumimoji="0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16144" lvl="1" indent="0" algn="ctr" defTabSz="393752" latinLnBrk="0">
                        <a:lnSpc>
                          <a:spcPct val="99000"/>
                        </a:lnSpc>
                        <a:buClr>
                          <a:srgbClr val="000000"/>
                        </a:buClr>
                        <a:buNone/>
                        <a:defRPr/>
                      </a:pPr>
                      <a:r>
                        <a:rPr kumimoji="1" lang="ko-KR" altLang="en-US" sz="2100" dirty="0">
                          <a:solidFill>
                            <a:srgbClr val="000000"/>
                          </a:solidFill>
                          <a:effectLst/>
                          <a:latin typeface="D2Coding"/>
                        </a:rPr>
                        <a:t>CORE_</a:t>
                      </a:r>
                      <a:r>
                        <a:rPr kumimoji="1" lang="ko-KR" altLang="en-US" sz="2100" dirty="0">
                          <a:solidFill>
                            <a:srgbClr val="000000"/>
                          </a:solidFill>
                          <a:effectLst/>
                        </a:rPr>
                        <a:t/>
                      </a:r>
                      <a:br>
                        <a:rPr kumimoji="1" lang="ko-KR" altLang="en-US" sz="2100" dirty="0">
                          <a:solidFill>
                            <a:srgbClr val="000000"/>
                          </a:solidFill>
                          <a:effectLst/>
                        </a:rPr>
                      </a:br>
                      <a:r>
                        <a:rPr kumimoji="1" lang="ko-KR" altLang="en-US" sz="2100" dirty="0">
                          <a:solidFill>
                            <a:srgbClr val="000000"/>
                          </a:solidFill>
                          <a:effectLst/>
                          <a:latin typeface="D2Coding"/>
                        </a:rPr>
                        <a:t>PAST_</a:t>
                      </a:r>
                      <a:r>
                        <a:rPr kumimoji="1" lang="ko-KR" altLang="en-US" sz="2100" dirty="0">
                          <a:solidFill>
                            <a:srgbClr val="000000"/>
                          </a:solidFill>
                          <a:effectLst/>
                        </a:rPr>
                        <a:t/>
                      </a:r>
                      <a:br>
                        <a:rPr kumimoji="1" lang="ko-KR" altLang="en-US" sz="2100" dirty="0">
                          <a:solidFill>
                            <a:srgbClr val="000000"/>
                          </a:solidFill>
                          <a:effectLst/>
                        </a:rPr>
                      </a:br>
                      <a:r>
                        <a:rPr kumimoji="1" lang="ko-KR" altLang="en-US" sz="2100" dirty="0">
                          <a:solidFill>
                            <a:srgbClr val="000000"/>
                          </a:solidFill>
                          <a:effectLst/>
                          <a:latin typeface="D2Coding"/>
                        </a:rPr>
                        <a:t>FUTURE_K</a:t>
                      </a: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국내 예측 </a:t>
                      </a:r>
                      <a:br>
                        <a:rPr kumimoji="1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</a:br>
                      <a:r>
                        <a:rPr kumimoji="1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정보 제공</a:t>
                      </a:r>
                      <a:br>
                        <a:rPr kumimoji="1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</a:br>
                      <a:r>
                        <a:rPr kumimoji="1" lang="ko-KR" altLang="en-US" sz="21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(</a:t>
                      </a:r>
                      <a:r>
                        <a:rPr kumimoji="1" lang="en-US" altLang="ko-KR" sz="21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365</a:t>
                      </a:r>
                      <a:r>
                        <a:rPr kumimoji="1" lang="ko-KR" altLang="en-US" sz="21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일)</a:t>
                      </a:r>
                      <a:endParaRPr kumimoji="1" lang="ko-KR" altLang="en-US" sz="21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상</a:t>
                      </a:r>
                      <a:endParaRPr kumimoji="1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457259" lvl="1" indent="-376540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6"/>
                        </a:buBlip>
                        <a:defRPr/>
                      </a:pPr>
                      <a:r>
                        <a:rPr kumimoji="1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사용자가 원하는 날짜와 시간, 지역을 입력하면 입력 조건에 맞는 미세먼지 농도 예측 정보 제공(</a:t>
                      </a:r>
                      <a:r>
                        <a:rPr kumimoji="1" lang="ko-KR" altLang="en-US" sz="2100" b="0" i="0" baseline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과거데이터</a:t>
                      </a:r>
                      <a:r>
                        <a:rPr kumimoji="1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 사용)</a:t>
                      </a:r>
                      <a:endParaRPr kumimoji="1" lang="ko-KR" altLang="en-US" sz="21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돋움"/>
                        <a:ea typeface="돋움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66996">
                <a:tc vMerge="1">
                  <a:txBody>
                    <a:bodyPr/>
                    <a:lstStyle/>
                    <a:p>
                      <a:pPr marL="457260" lvl="1" indent="0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6"/>
                        </a:buBlip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수일 이후의 미세먼지 농도를 예측한 정보 제공</a:t>
                      </a:r>
                    </a:p>
                    <a:p>
                      <a:pPr marL="457260" lvl="1" indent="0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6"/>
                        </a:buBlip>
                        <a:defRPr/>
                      </a:pP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중국과의 상관관계분석 결과를 토대로 중국 실시간 데이터를 이용하여 미래의 미세먼지 농도를 예측하고 정보 제공</a:t>
                      </a:r>
                      <a:endParaRPr kumimoji="0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pPr marL="457260" lvl="1" indent="0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6"/>
                        </a:buBlip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수일 이후의 미세먼지 농도를 예측한 정보 제공</a:t>
                      </a:r>
                    </a:p>
                    <a:p>
                      <a:pPr marL="457260" lvl="1" indent="0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6"/>
                        </a:buBlip>
                        <a:defRPr/>
                      </a:pP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중국과의 상관관계분석 결과를 토대로 중국 실시간 데이터를 이용하여 미래의 미세먼지 농도를 예측하고 정보 제공</a:t>
                      </a:r>
                      <a:endParaRPr kumimoji="0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16144" lvl="1" indent="0" algn="ctr" defTabSz="393752" latinLnBrk="0">
                        <a:lnSpc>
                          <a:spcPct val="99000"/>
                        </a:lnSpc>
                        <a:buClr>
                          <a:srgbClr val="000000"/>
                        </a:buClr>
                        <a:buNone/>
                        <a:defRPr/>
                      </a:pPr>
                      <a:r>
                        <a:rPr kumimoji="1" lang="ko-KR" altLang="en-US" sz="2100" dirty="0">
                          <a:solidFill>
                            <a:srgbClr val="000000"/>
                          </a:solidFill>
                          <a:effectLst/>
                          <a:latin typeface="D2Coding"/>
                        </a:rPr>
                        <a:t>CORE_</a:t>
                      </a:r>
                      <a:r>
                        <a:rPr kumimoji="1" lang="ko-KR" altLang="en-US" sz="2100" dirty="0">
                          <a:solidFill>
                            <a:srgbClr val="000000"/>
                          </a:solidFill>
                          <a:effectLst/>
                        </a:rPr>
                        <a:t/>
                      </a:r>
                      <a:br>
                        <a:rPr kumimoji="1" lang="ko-KR" altLang="en-US" sz="2100" dirty="0">
                          <a:solidFill>
                            <a:srgbClr val="000000"/>
                          </a:solidFill>
                          <a:effectLst/>
                        </a:rPr>
                      </a:br>
                      <a:r>
                        <a:rPr kumimoji="1" lang="ko-KR" altLang="en-US" sz="2100" dirty="0">
                          <a:solidFill>
                            <a:srgbClr val="000000"/>
                          </a:solidFill>
                          <a:effectLst/>
                          <a:latin typeface="D2Coding"/>
                        </a:rPr>
                        <a:t>REAL_</a:t>
                      </a:r>
                      <a:r>
                        <a:rPr kumimoji="1" lang="ko-KR" altLang="en-US" sz="2100" dirty="0">
                          <a:solidFill>
                            <a:srgbClr val="000000"/>
                          </a:solidFill>
                          <a:effectLst/>
                        </a:rPr>
                        <a:t/>
                      </a:r>
                      <a:br>
                        <a:rPr kumimoji="1" lang="ko-KR" altLang="en-US" sz="2100" dirty="0">
                          <a:solidFill>
                            <a:srgbClr val="000000"/>
                          </a:solidFill>
                          <a:effectLst/>
                        </a:rPr>
                      </a:br>
                      <a:r>
                        <a:rPr kumimoji="1" lang="ko-KR" altLang="en-US" sz="2100" dirty="0">
                          <a:solidFill>
                            <a:srgbClr val="000000"/>
                          </a:solidFill>
                          <a:effectLst/>
                          <a:latin typeface="D2Coding"/>
                        </a:rPr>
                        <a:t>FUTURE</a:t>
                      </a: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국내 예측 </a:t>
                      </a:r>
                      <a:br>
                        <a:rPr kumimoji="1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</a:br>
                      <a:r>
                        <a:rPr kumimoji="1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정보 제공</a:t>
                      </a:r>
                      <a:br>
                        <a:rPr kumimoji="1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</a:br>
                      <a:r>
                        <a:rPr kumimoji="1" lang="ko-KR" altLang="en-US" sz="21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(</a:t>
                      </a:r>
                      <a:r>
                        <a:rPr kumimoji="1" lang="en-US" altLang="ko-KR" sz="21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1~3</a:t>
                      </a:r>
                      <a:r>
                        <a:rPr kumimoji="1" lang="ko-KR" altLang="en-US" sz="21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일)</a:t>
                      </a:r>
                      <a:endParaRPr kumimoji="1" lang="ko-KR" altLang="en-US" sz="21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상</a:t>
                      </a:r>
                      <a:endParaRPr kumimoji="1" lang="ko-KR" altLang="en-US" sz="21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457259" lvl="1" indent="-376540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6"/>
                        </a:buBlip>
                        <a:defRPr/>
                      </a:pPr>
                      <a:r>
                        <a:rPr kumimoji="1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사용자가 원하는 날짜와 지역을 입력하면 </a:t>
                      </a:r>
                      <a:r>
                        <a:rPr kumimoji="1" lang="en-US" altLang="ko-KR" sz="21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1~3</a:t>
                      </a:r>
                      <a:r>
                        <a:rPr kumimoji="1" lang="ko-KR" altLang="en-US" sz="21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일 후의 미세먼지 </a:t>
                      </a:r>
                      <a:r>
                        <a:rPr kumimoji="1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농도 예측 정보 </a:t>
                      </a:r>
                      <a:r>
                        <a:rPr kumimoji="1" lang="ko-KR" altLang="en-US" sz="21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제공</a:t>
                      </a:r>
                      <a:endParaRPr kumimoji="1" lang="ko-KR" altLang="en-US" sz="21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돋움"/>
                        <a:ea typeface="돋움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61013">
                <a:tc vMerge="1">
                  <a:txBody>
                    <a:bodyPr/>
                    <a:lstStyle/>
                    <a:p>
                      <a:pPr marL="457260" lvl="1" indent="0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6"/>
                        </a:buBlip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수일 이후의 미세먼지 농도를 예측한 정보 제공</a:t>
                      </a:r>
                    </a:p>
                    <a:p>
                      <a:pPr marL="457260" lvl="1" indent="0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6"/>
                        </a:buBlip>
                        <a:defRPr/>
                      </a:pP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중국과의 상관관계분석 결과를 토대로 중국 실시간 데이터를 이용하여 미래의 미세먼지 농도를 예측하고 정보 제공</a:t>
                      </a:r>
                      <a:endParaRPr kumimoji="0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pPr marL="457260" lvl="1" indent="0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6"/>
                        </a:buBlip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수일 이후의 미세먼지 농도를 예측한 정보 제공</a:t>
                      </a:r>
                    </a:p>
                    <a:p>
                      <a:pPr marL="457260" lvl="1" indent="0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6"/>
                        </a:buBlip>
                        <a:defRPr/>
                      </a:pP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중국과의 상관관계분석 결과를 토대로 중국 실시간 데이터를 이용하여 미래의 미세먼지 농도를 예측하고 정보 제공</a:t>
                      </a:r>
                      <a:endParaRPr kumimoji="0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16144" lvl="1" indent="0" algn="ctr" defTabSz="393752" latinLnBrk="0">
                        <a:lnSpc>
                          <a:spcPct val="99000"/>
                        </a:lnSpc>
                        <a:buClr>
                          <a:srgbClr val="000000"/>
                        </a:buClr>
                        <a:buNone/>
                        <a:defRPr/>
                      </a:pPr>
                      <a:r>
                        <a:rPr kumimoji="1" lang="ko-KR" altLang="en-US" sz="2100" dirty="0">
                          <a:solidFill>
                            <a:srgbClr val="000000"/>
                          </a:solidFill>
                          <a:effectLst/>
                          <a:latin typeface="D2Coding"/>
                        </a:rPr>
                        <a:t>CORE_</a:t>
                      </a:r>
                      <a:r>
                        <a:rPr kumimoji="1" lang="ko-KR" altLang="en-US" sz="2100" dirty="0">
                          <a:solidFill>
                            <a:srgbClr val="000000"/>
                          </a:solidFill>
                          <a:effectLst/>
                        </a:rPr>
                        <a:t/>
                      </a:r>
                      <a:br>
                        <a:rPr kumimoji="1" lang="ko-KR" altLang="en-US" sz="2100" dirty="0">
                          <a:solidFill>
                            <a:srgbClr val="000000"/>
                          </a:solidFill>
                          <a:effectLst/>
                        </a:rPr>
                      </a:br>
                      <a:r>
                        <a:rPr kumimoji="1" lang="ko-KR" altLang="en-US" sz="2100" dirty="0">
                          <a:solidFill>
                            <a:srgbClr val="000000"/>
                          </a:solidFill>
                          <a:effectLst/>
                          <a:latin typeface="D2Coding"/>
                        </a:rPr>
                        <a:t>PAST_</a:t>
                      </a:r>
                      <a:r>
                        <a:rPr kumimoji="1" lang="ko-KR" altLang="en-US" sz="2100" dirty="0">
                          <a:solidFill>
                            <a:srgbClr val="000000"/>
                          </a:solidFill>
                          <a:effectLst/>
                        </a:rPr>
                        <a:t/>
                      </a:r>
                      <a:br>
                        <a:rPr kumimoji="1" lang="ko-KR" altLang="en-US" sz="2100" dirty="0">
                          <a:solidFill>
                            <a:srgbClr val="000000"/>
                          </a:solidFill>
                          <a:effectLst/>
                        </a:rPr>
                      </a:br>
                      <a:r>
                        <a:rPr kumimoji="1" lang="ko-KR" altLang="en-US" sz="2100" dirty="0">
                          <a:solidFill>
                            <a:srgbClr val="000000"/>
                          </a:solidFill>
                          <a:effectLst/>
                          <a:latin typeface="D2Coding"/>
                        </a:rPr>
                        <a:t>FUTURE_W</a:t>
                      </a: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393752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21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국내</a:t>
                      </a:r>
                      <a:r>
                        <a:rPr kumimoji="1" lang="en-US" altLang="ko-KR" sz="21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/</a:t>
                      </a:r>
                      <a:r>
                        <a:rPr kumimoji="1" lang="ko-KR" altLang="en-US" sz="21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주변국 예측 정보 제공</a:t>
                      </a:r>
                      <a:r>
                        <a:rPr kumimoji="1" lang="en-US" altLang="ko-KR" sz="21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/>
                      </a:r>
                      <a:br>
                        <a:rPr kumimoji="1" lang="en-US" altLang="ko-KR" sz="21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</a:br>
                      <a:r>
                        <a:rPr kumimoji="1" lang="ko-KR" altLang="en-US" sz="21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(</a:t>
                      </a:r>
                      <a:r>
                        <a:rPr kumimoji="1" lang="en-US" altLang="ko-KR" sz="21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365</a:t>
                      </a:r>
                      <a:r>
                        <a:rPr kumimoji="1" lang="ko-KR" altLang="en-US" sz="21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일)</a:t>
                      </a:r>
                      <a:endParaRPr kumimoji="1" lang="ko-KR" altLang="en-US" sz="2100" b="0" i="0" dirty="0" smtClean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상</a:t>
                      </a:r>
                      <a:endParaRPr kumimoji="1" lang="ko-KR" altLang="en-US" sz="21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457259" lvl="1" indent="-376540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6"/>
                        </a:buBlip>
                        <a:defRPr/>
                      </a:pPr>
                      <a:r>
                        <a:rPr kumimoji="1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수일 이후의 미세먼지 농도를 예측한 정보 제공</a:t>
                      </a:r>
                    </a:p>
                    <a:p>
                      <a:pPr marL="457259" lvl="1" indent="-376540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6"/>
                        </a:buBlip>
                        <a:defRPr/>
                      </a:pPr>
                      <a:r>
                        <a:rPr kumimoji="0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중국과의 상관관계분석 결과를 토대로 중국 실시간 데이터를 이용하여 미래의 미세먼지 농도를 예측하고 정보 제공</a:t>
                      </a:r>
                      <a:endParaRPr kumimoji="0" lang="ko-KR" altLang="en-US" sz="21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돋움"/>
                        <a:ea typeface="돋움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9077" name="TextBox 19076"/>
          <p:cNvSpPr txBox="1"/>
          <p:nvPr/>
        </p:nvSpPr>
        <p:spPr>
          <a:xfrm>
            <a:off x="1063435" y="517428"/>
            <a:ext cx="4569557" cy="54600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000" b="1" i="0" baseline="0">
                <a:solidFill>
                  <a:srgbClr val="FFFFFF">
                    <a:alpha val="100000"/>
                  </a:srgbClr>
                </a:solidFill>
                <a:latin typeface="D2Coding"/>
              </a:rPr>
              <a:t>3. 서비스 기획 및 설계</a:t>
            </a:r>
            <a:endParaRPr kumimoji="0" lang="ko-KR" altLang="en-US" sz="3000" b="1" i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2" name="포인트가 7개인 별 11"/>
          <p:cNvSpPr/>
          <p:nvPr/>
        </p:nvSpPr>
        <p:spPr>
          <a:xfrm>
            <a:off x="3953912" y="2710155"/>
            <a:ext cx="839540" cy="789418"/>
          </a:xfrm>
          <a:prstGeom prst="star7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구현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포인트가 7개인 별 14"/>
          <p:cNvSpPr/>
          <p:nvPr/>
        </p:nvSpPr>
        <p:spPr>
          <a:xfrm>
            <a:off x="3953912" y="6877198"/>
            <a:ext cx="839540" cy="789418"/>
          </a:xfrm>
          <a:prstGeom prst="star7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구현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포인트가 7개인 별 16"/>
          <p:cNvSpPr/>
          <p:nvPr/>
        </p:nvSpPr>
        <p:spPr>
          <a:xfrm>
            <a:off x="3953912" y="4090313"/>
            <a:ext cx="839540" cy="789418"/>
          </a:xfrm>
          <a:prstGeom prst="star7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중단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포인트가 7개인 별 19"/>
          <p:cNvSpPr/>
          <p:nvPr/>
        </p:nvSpPr>
        <p:spPr>
          <a:xfrm>
            <a:off x="3953912" y="5610286"/>
            <a:ext cx="839540" cy="789418"/>
          </a:xfrm>
          <a:prstGeom prst="star7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구현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" name="포인트가 7개인 별 20"/>
          <p:cNvSpPr/>
          <p:nvPr/>
        </p:nvSpPr>
        <p:spPr>
          <a:xfrm>
            <a:off x="3953912" y="8142563"/>
            <a:ext cx="839540" cy="789418"/>
          </a:xfrm>
          <a:prstGeom prst="star7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수정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타원형 설명선 1"/>
          <p:cNvSpPr/>
          <p:nvPr/>
        </p:nvSpPr>
        <p:spPr>
          <a:xfrm>
            <a:off x="2995555" y="6421704"/>
            <a:ext cx="1058871" cy="740243"/>
          </a:xfrm>
          <a:prstGeom prst="wedgeEllipseCallout">
            <a:avLst>
              <a:gd name="adj1" fmla="val 55747"/>
              <a:gd name="adj2" fmla="val 71823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84%</a:t>
            </a:r>
            <a:b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정확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타원형 설명선 18"/>
          <p:cNvSpPr/>
          <p:nvPr/>
        </p:nvSpPr>
        <p:spPr>
          <a:xfrm>
            <a:off x="2978752" y="5064009"/>
            <a:ext cx="1058871" cy="740243"/>
          </a:xfrm>
          <a:prstGeom prst="wedgeEllipseCallout">
            <a:avLst>
              <a:gd name="adj1" fmla="val 55747"/>
              <a:gd name="adj2" fmla="val 71823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82%</a:t>
            </a:r>
            <a:b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정확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2" name="타원형 설명선 21"/>
          <p:cNvSpPr/>
          <p:nvPr/>
        </p:nvSpPr>
        <p:spPr>
          <a:xfrm>
            <a:off x="2995555" y="7687069"/>
            <a:ext cx="1058871" cy="740243"/>
          </a:xfrm>
          <a:prstGeom prst="wedgeEllipseCallout">
            <a:avLst>
              <a:gd name="adj1" fmla="val 55747"/>
              <a:gd name="adj2" fmla="val 71823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67%</a:t>
            </a:r>
            <a:b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정확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모서리가 둥근 직사각형 2"/>
          <p:cNvSpPr/>
          <p:nvPr/>
        </p:nvSpPr>
        <p:spPr>
          <a:xfrm>
            <a:off x="10133282" y="9104049"/>
            <a:ext cx="6084267" cy="47553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89B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</a:rPr>
              <a:t>데이터 수집 문제로 주변국을 중국으로 한정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4" name="굽은 화살표 3"/>
          <p:cNvSpPr/>
          <p:nvPr/>
        </p:nvSpPr>
        <p:spPr>
          <a:xfrm flipV="1">
            <a:off x="9699120" y="8972962"/>
            <a:ext cx="429312" cy="495865"/>
          </a:xfrm>
          <a:prstGeom prst="bentArrow">
            <a:avLst/>
          </a:prstGeom>
          <a:solidFill>
            <a:srgbClr val="89B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10128432" y="5502351"/>
            <a:ext cx="6084267" cy="47553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89B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</a:rPr>
              <a:t>데이터 수집 문제로 개발 중단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7" name="굽은 화살표 26"/>
          <p:cNvSpPr/>
          <p:nvPr/>
        </p:nvSpPr>
        <p:spPr>
          <a:xfrm flipV="1">
            <a:off x="9694270" y="5371264"/>
            <a:ext cx="429312" cy="495865"/>
          </a:xfrm>
          <a:prstGeom prst="bentArrow">
            <a:avLst/>
          </a:prstGeom>
          <a:solidFill>
            <a:srgbClr val="89B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716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19973" name="그림 19972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19718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19975" name="그림 1997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19976" name="TextBox 19975"/>
          <p:cNvSpPr txBox="1"/>
          <p:nvPr/>
        </p:nvSpPr>
        <p:spPr>
          <a:xfrm>
            <a:off x="1139626" y="1863412"/>
            <a:ext cx="8302688" cy="59992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400" b="1" i="0" baseline="0" dirty="0">
                <a:solidFill>
                  <a:srgbClr val="1B1760">
                    <a:alpha val="100000"/>
                  </a:srgbClr>
                </a:solidFill>
                <a:latin typeface="D2Coding"/>
              </a:rPr>
              <a:t>요구사항 정의서(3/3)</a:t>
            </a:r>
            <a:endParaRPr kumimoji="0" lang="ko-KR" altLang="en-US" sz="3400" b="1" i="0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9977" name="TextBox 19976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D2Coding"/>
              </a:rPr>
              <a:t>9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19722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19979" name="그림 19978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aphicFrame>
        <p:nvGraphicFramePr>
          <p:cNvPr id="19724" name="표 19723"/>
          <p:cNvGraphicFramePr/>
          <p:nvPr>
            <p:extLst>
              <p:ext uri="{D42A27DB-BD31-4B8C-83A1-F6EECF244321}">
                <p14:modId xmlns:p14="http://schemas.microsoft.com/office/powerpoint/2010/main" val="1300945296"/>
              </p:ext>
            </p:extLst>
          </p:nvPr>
        </p:nvGraphicFramePr>
        <p:xfrm>
          <a:off x="1212635" y="2701454"/>
          <a:ext cx="16003629" cy="6706060"/>
        </p:xfrm>
        <a:graphic>
          <a:graphicData uri="http://schemas.openxmlformats.org/drawingml/2006/table">
            <a:tbl>
              <a:tblPr firstRow="1" bandRow="1"/>
              <a:tblGrid>
                <a:gridCol w="15729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189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538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0306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887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56603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105768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200" b="1" i="0" baseline="0" dirty="0" err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요구사항ID</a:t>
                      </a:r>
                      <a:endParaRPr kumimoji="0" lang="ko-KR" altLang="en-US" sz="2200" b="1" i="0" dirty="0">
                        <a:solidFill>
                          <a:srgbClr val="FFFFFF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2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요구사항명</a:t>
                      </a:r>
                      <a:endParaRPr kumimoji="0" lang="ko-KR" altLang="en-US" sz="2200" b="1" i="0">
                        <a:solidFill>
                          <a:srgbClr val="FFFFFF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2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기능ID</a:t>
                      </a:r>
                      <a:endParaRPr kumimoji="0" lang="ko-KR" altLang="en-US" sz="2200" b="1" i="0">
                        <a:solidFill>
                          <a:srgbClr val="FFFFFF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2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기능명</a:t>
                      </a:r>
                      <a:endParaRPr kumimoji="0" lang="ko-KR" altLang="en-US" sz="2200" b="1" i="0">
                        <a:solidFill>
                          <a:srgbClr val="FFFFFF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2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우선순위</a:t>
                      </a:r>
                      <a:endParaRPr kumimoji="0" lang="ko-KR" altLang="en-US" sz="2200" b="1" i="0">
                        <a:solidFill>
                          <a:srgbClr val="FFFFFF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2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기능 설명</a:t>
                      </a:r>
                      <a:endParaRPr kumimoji="0" lang="ko-KR" altLang="en-US" sz="2200" b="1" i="0">
                        <a:solidFill>
                          <a:srgbClr val="FFFFFF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80168">
                <a:tc rowSpan="2">
                  <a:txBody>
                    <a:bodyPr/>
                    <a:lstStyle/>
                    <a:p>
                      <a:pPr marL="22227" lvl="1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CORE</a:t>
                      </a:r>
                      <a:endParaRPr kumimoji="1" lang="ko-KR" altLang="en-US" sz="20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22227" lvl="1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핵심기능</a:t>
                      </a:r>
                      <a:endParaRPr kumimoji="1" lang="ko-KR" altLang="en-US" sz="20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2227" lvl="1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0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CORE_BEST</a:t>
                      </a:r>
                      <a:br>
                        <a:rPr kumimoji="1" lang="ko-KR" altLang="en-US" sz="20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</a:br>
                      <a:r>
                        <a:rPr kumimoji="1" lang="ko-KR" altLang="en-US" sz="20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_KOREA</a:t>
                      </a:r>
                      <a:endParaRPr kumimoji="1" lang="ko-KR" altLang="en-US" sz="20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2227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국내 안심여행지 추천</a:t>
                      </a:r>
                      <a:endParaRPr kumimoji="1" lang="ko-KR" altLang="en-US" sz="2000" b="0" i="0">
                        <a:solidFill>
                          <a:srgbClr val="000000">
                            <a:alpha val="100000"/>
                          </a:srgbClr>
                        </a:solidFill>
                        <a:latin typeface="돋움"/>
                        <a:ea typeface="돋움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2227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0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중</a:t>
                      </a:r>
                      <a:endParaRPr kumimoji="1" lang="ko-KR" altLang="en-US" sz="20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돋움"/>
                        <a:ea typeface="돋움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39025" lvl="1" indent="-269166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1" lang="ko-KR" altLang="en-US" sz="20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국내 여행지를 고르지 못한 이용자가 여행을 원하는 일시를 입력하면 해당 일시에 미세먼지 </a:t>
                      </a:r>
                      <a:r>
                        <a:rPr kumimoji="1" lang="ko-KR" altLang="en-US" sz="2000" b="0" i="0" baseline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안심지역을</a:t>
                      </a:r>
                      <a:r>
                        <a:rPr kumimoji="1" lang="ko-KR" altLang="en-US" sz="20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 추천 </a:t>
                      </a:r>
                    </a:p>
                    <a:p>
                      <a:pPr marL="339025" lvl="1" indent="-269166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0" lang="ko-KR" altLang="en-US" sz="2000" b="0" i="0" baseline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안심지역을</a:t>
                      </a:r>
                      <a:r>
                        <a:rPr kumimoji="0" lang="ko-KR" altLang="en-US" sz="20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 클릭하면 해당 지역 내 주요 관광지를 </a:t>
                      </a:r>
                      <a:r>
                        <a:rPr kumimoji="0" lang="ko-KR" altLang="en-US" sz="20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추천</a:t>
                      </a:r>
                      <a:endParaRPr kumimoji="0" lang="en-US" altLang="ko-KR" sz="2000" b="0" i="0" baseline="0" dirty="0" smtClean="0">
                        <a:solidFill>
                          <a:srgbClr val="000000">
                            <a:alpha val="100000"/>
                          </a:srgbClr>
                        </a:solidFill>
                        <a:latin typeface="돋움"/>
                        <a:ea typeface="돋움"/>
                      </a:endParaRPr>
                    </a:p>
                    <a:p>
                      <a:pPr marL="69859" lvl="1" indent="0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None/>
                        <a:defRPr/>
                      </a:pPr>
                      <a:endParaRPr kumimoji="0" lang="ko-KR" altLang="en-US" sz="20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돋움"/>
                        <a:ea typeface="돋움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80426">
                <a:tc vMerge="1">
                  <a:txBody>
                    <a:bodyPr/>
                    <a:lstStyle/>
                    <a:p>
                      <a:pPr marL="368348" lvl="0" indent="-368348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1" lang="ko-KR" altLang="en-US" sz="2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미세먼지와 관련된 뉴스기사를 제공</a:t>
                      </a:r>
                      <a:endParaRPr kumimoji="1" lang="ko-KR" altLang="en-US" sz="20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pPr marL="368348" lvl="0" indent="-368348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1" lang="ko-KR" altLang="en-US" sz="2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미세먼지와 관련된 뉴스기사를 제공</a:t>
                      </a:r>
                      <a:endParaRPr kumimoji="1" lang="ko-KR" altLang="en-US" sz="20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22227" lvl="1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0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CORE_BEST</a:t>
                      </a:r>
                      <a:br>
                        <a:rPr kumimoji="1" lang="ko-KR" altLang="en-US" sz="20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</a:br>
                      <a:r>
                        <a:rPr kumimoji="1" lang="ko-KR" altLang="en-US" sz="20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_</a:t>
                      </a:r>
                      <a:r>
                        <a:rPr kumimoji="1" lang="en-US" altLang="ko-KR" sz="20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WORLD</a:t>
                      </a:r>
                      <a:endParaRPr kumimoji="1" lang="ko-KR" altLang="en-US" sz="20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2227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0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주변국 </a:t>
                      </a:r>
                      <a:r>
                        <a:rPr kumimoji="1" lang="ko-KR" altLang="en-US" sz="2000" b="0" i="0" baseline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안심여행지</a:t>
                      </a:r>
                      <a:r>
                        <a:rPr kumimoji="1" lang="ko-KR" altLang="en-US" sz="20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 추천</a:t>
                      </a:r>
                      <a:endParaRPr kumimoji="1" lang="ko-KR" altLang="en-US" sz="20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돋움"/>
                        <a:ea typeface="돋움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2227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0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중</a:t>
                      </a:r>
                      <a:endParaRPr kumimoji="1" lang="ko-KR" altLang="en-US" sz="20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돋움"/>
                        <a:ea typeface="돋움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457259" lvl="1" indent="-376540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1" lang="ko-KR" altLang="en-US" sz="20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주변국 </a:t>
                      </a:r>
                      <a:r>
                        <a:rPr kumimoji="1" lang="ko-KR" altLang="en-US" sz="20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여행지를 고르지 못한 이용자가 여행을 원하는 날짜를 입력하면 해당 날짜에 미세먼지 </a:t>
                      </a:r>
                      <a:r>
                        <a:rPr kumimoji="1" lang="ko-KR" altLang="en-US" sz="2000" b="0" i="0" baseline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안심국가를</a:t>
                      </a:r>
                      <a:r>
                        <a:rPr kumimoji="1" lang="ko-KR" altLang="en-US" sz="20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 추천 </a:t>
                      </a:r>
                    </a:p>
                    <a:p>
                      <a:pPr marL="457259" lvl="1" indent="-376540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0" lang="ko-KR" altLang="en-US" sz="2000" b="0" i="0" baseline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안심국가를</a:t>
                      </a:r>
                      <a:r>
                        <a:rPr kumimoji="0" lang="ko-KR" altLang="en-US" sz="20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 클릭하면 해당 지역 내 주요 관광지를 </a:t>
                      </a:r>
                      <a:r>
                        <a:rPr kumimoji="0" lang="ko-KR" altLang="en-US" sz="20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추천</a:t>
                      </a:r>
                      <a:endParaRPr kumimoji="0" lang="en-US" altLang="ko-KR" sz="2000" b="0" i="0" baseline="0" dirty="0" smtClean="0">
                        <a:solidFill>
                          <a:srgbClr val="000000">
                            <a:alpha val="100000"/>
                          </a:srgbClr>
                        </a:solidFill>
                        <a:latin typeface="돋움"/>
                        <a:ea typeface="돋움"/>
                      </a:endParaRPr>
                    </a:p>
                    <a:p>
                      <a:pPr marL="80719" lvl="1" indent="0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None/>
                        <a:defRPr/>
                      </a:pPr>
                      <a:endParaRPr kumimoji="0" lang="ko-KR" altLang="en-US" sz="20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돋움"/>
                        <a:ea typeface="돋움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58254">
                <a:tc rowSpan="2">
                  <a:txBody>
                    <a:bodyPr/>
                    <a:lstStyle/>
                    <a:p>
                      <a:pPr marL="117490" lvl="1" indent="-95262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SUB</a:t>
                      </a:r>
                      <a:endParaRPr kumimoji="1" lang="ko-KR" altLang="en-US" sz="20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22227" lvl="1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서브기능</a:t>
                      </a:r>
                      <a:endParaRPr kumimoji="1" lang="ko-KR" altLang="en-US" sz="20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2227" lvl="1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ko-KR" sz="20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SUB_VIEW</a:t>
                      </a:r>
                      <a:endParaRPr kumimoji="1" lang="ko-KR" altLang="ko-KR" sz="20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2227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CCTV영상</a:t>
                      </a:r>
                      <a:br>
                        <a:rPr kumimoji="1" lang="ko-KR" altLang="en-US" sz="2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</a:br>
                      <a:r>
                        <a:rPr kumimoji="1" lang="ko-KR" altLang="en-US" sz="2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정보 제공</a:t>
                      </a:r>
                      <a:endParaRPr kumimoji="1" lang="ko-KR" altLang="en-US" sz="2000" b="0" i="0">
                        <a:solidFill>
                          <a:srgbClr val="000000">
                            <a:alpha val="100000"/>
                          </a:srgbClr>
                        </a:solidFill>
                        <a:latin typeface="돋움"/>
                        <a:ea typeface="돋움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2227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상</a:t>
                      </a:r>
                      <a:endParaRPr kumimoji="1" lang="ko-KR" altLang="en-US" sz="2000" b="0" i="0">
                        <a:solidFill>
                          <a:srgbClr val="000000">
                            <a:alpha val="100000"/>
                          </a:srgbClr>
                        </a:solidFill>
                        <a:latin typeface="돋움"/>
                        <a:ea typeface="돋움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457259" lvl="1" indent="-376540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1" lang="ko-KR" altLang="en-US" sz="20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국내 미세먼지 수치가 적힌 지역을 선택하면, 해당 지역의 CCTV 영상을 볼 수 있는 </a:t>
                      </a:r>
                      <a:r>
                        <a:rPr kumimoji="1" lang="ko-KR" altLang="en-US" sz="2000" b="0" i="0" baseline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모달창이</a:t>
                      </a:r>
                      <a:r>
                        <a:rPr kumimoji="1" lang="ko-KR" altLang="en-US" sz="20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 출력</a:t>
                      </a:r>
                      <a:endParaRPr kumimoji="1" lang="ko-KR" altLang="en-US" sz="20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돋움"/>
                        <a:ea typeface="돋움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81444">
                <a:tc vMerge="1">
                  <a:txBody>
                    <a:bodyPr/>
                    <a:lstStyle/>
                    <a:p>
                      <a:pPr marL="368348" lvl="0" indent="-368348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1" lang="ko-KR" altLang="en-US" sz="2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미세먼지와 관련된 뉴스기사를 제공</a:t>
                      </a:r>
                      <a:endParaRPr kumimoji="1" lang="ko-KR" altLang="en-US" sz="20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pPr marL="368348" lvl="0" indent="-368348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1" lang="ko-KR" altLang="en-US" sz="2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미세먼지와 관련된 뉴스기사를 제공</a:t>
                      </a:r>
                      <a:endParaRPr kumimoji="1" lang="ko-KR" altLang="en-US" sz="20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22227" lvl="1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0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SUB_NEWS</a:t>
                      </a:r>
                      <a:endParaRPr kumimoji="1" lang="ko-KR" altLang="en-US" sz="20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2227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0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미세먼지</a:t>
                      </a:r>
                      <a:br>
                        <a:rPr kumimoji="1" lang="ko-KR" altLang="en-US" sz="20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</a:br>
                      <a:r>
                        <a:rPr kumimoji="1" lang="ko-KR" altLang="en-US" sz="20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뉴스 제공</a:t>
                      </a:r>
                      <a:endParaRPr kumimoji="1" lang="ko-KR" altLang="en-US" sz="20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돋움"/>
                        <a:ea typeface="돋움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2227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0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하</a:t>
                      </a:r>
                      <a:endParaRPr kumimoji="1" lang="ko-KR" altLang="en-US" sz="20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돋움"/>
                        <a:ea typeface="돋움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68348" lvl="0" indent="-368348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1" lang="ko-KR" altLang="en-US" sz="20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미세먼지와 관련된 뉴스기사를 제공</a:t>
                      </a:r>
                      <a:endParaRPr kumimoji="1" lang="ko-KR" altLang="en-US" sz="20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돋움"/>
                        <a:ea typeface="돋움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0091" name="TextBox 20090"/>
          <p:cNvSpPr txBox="1"/>
          <p:nvPr/>
        </p:nvSpPr>
        <p:spPr>
          <a:xfrm>
            <a:off x="1063435" y="517428"/>
            <a:ext cx="4569557" cy="54600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000" b="1" i="0" baseline="0">
                <a:solidFill>
                  <a:srgbClr val="FFFFFF">
                    <a:alpha val="100000"/>
                  </a:srgbClr>
                </a:solidFill>
                <a:latin typeface="D2Coding"/>
              </a:rPr>
              <a:t>3. 서비스 기획 및 설계</a:t>
            </a:r>
            <a:endParaRPr kumimoji="0" lang="ko-KR" altLang="en-US" sz="3000" b="1" i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2" name="포인트가 7개인 별 11"/>
          <p:cNvSpPr/>
          <p:nvPr/>
        </p:nvSpPr>
        <p:spPr>
          <a:xfrm>
            <a:off x="3957971" y="5823865"/>
            <a:ext cx="839540" cy="789418"/>
          </a:xfrm>
          <a:prstGeom prst="star7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중단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포인트가 7개인 별 12"/>
          <p:cNvSpPr/>
          <p:nvPr/>
        </p:nvSpPr>
        <p:spPr>
          <a:xfrm>
            <a:off x="3957971" y="7244230"/>
            <a:ext cx="839540" cy="789418"/>
          </a:xfrm>
          <a:prstGeom prst="star7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구현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포인트가 7개인 별 15"/>
          <p:cNvSpPr/>
          <p:nvPr/>
        </p:nvSpPr>
        <p:spPr>
          <a:xfrm>
            <a:off x="3957971" y="4112123"/>
            <a:ext cx="839540" cy="789418"/>
          </a:xfrm>
          <a:prstGeom prst="star7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수정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포인트가 7개인 별 16"/>
          <p:cNvSpPr/>
          <p:nvPr/>
        </p:nvSpPr>
        <p:spPr>
          <a:xfrm>
            <a:off x="3957971" y="8406600"/>
            <a:ext cx="839540" cy="789418"/>
          </a:xfrm>
          <a:prstGeom prst="star7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구현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10280860" y="5137779"/>
            <a:ext cx="6084267" cy="47553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89B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</a:rPr>
              <a:t>서비스 컨셉에 따라 국내 안심여행지를 테마파크로 한정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9" name="굽은 화살표 18"/>
          <p:cNvSpPr/>
          <p:nvPr/>
        </p:nvSpPr>
        <p:spPr>
          <a:xfrm flipV="1">
            <a:off x="9846698" y="5006692"/>
            <a:ext cx="429312" cy="495865"/>
          </a:xfrm>
          <a:prstGeom prst="bentArrow">
            <a:avLst/>
          </a:prstGeom>
          <a:solidFill>
            <a:srgbClr val="89B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10280860" y="6771877"/>
            <a:ext cx="6084267" cy="47553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89B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</a:rPr>
              <a:t>주변국 미세먼지 예측 모델 개발 중단으로 추천 불가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1" name="굽은 화살표 20"/>
          <p:cNvSpPr/>
          <p:nvPr/>
        </p:nvSpPr>
        <p:spPr>
          <a:xfrm flipV="1">
            <a:off x="9846698" y="6640790"/>
            <a:ext cx="429312" cy="495865"/>
          </a:xfrm>
          <a:prstGeom prst="bentArrow">
            <a:avLst/>
          </a:prstGeom>
          <a:solidFill>
            <a:srgbClr val="89B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716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19973" name="그림 19972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19718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19975" name="그림 1997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19977" name="TextBox 19976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D2Coding"/>
              </a:rPr>
              <a:t>10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14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16" name="TextBox 15"/>
          <p:cNvSpPr txBox="1"/>
          <p:nvPr/>
        </p:nvSpPr>
        <p:spPr>
          <a:xfrm>
            <a:off x="1063435" y="517428"/>
            <a:ext cx="4569557" cy="54600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000" b="1" i="0" baseline="0">
                <a:solidFill>
                  <a:srgbClr val="FFFFFF">
                    <a:alpha val="100000"/>
                  </a:srgbClr>
                </a:solidFill>
                <a:latin typeface="D2Coding"/>
              </a:rPr>
              <a:t>3. 서비스 기획 및 설계</a:t>
            </a:r>
            <a:endParaRPr kumimoji="0" lang="ko-KR" altLang="en-US" sz="3000" b="1" i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0477076"/>
              </p:ext>
            </p:extLst>
          </p:nvPr>
        </p:nvGraphicFramePr>
        <p:xfrm>
          <a:off x="625698" y="2205290"/>
          <a:ext cx="17024081" cy="75410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7667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572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29952">
                <a:tc rowSpan="4">
                  <a:txBody>
                    <a:bodyPr/>
                    <a:lstStyle/>
                    <a:p>
                      <a:pPr algn="ctr" latinLnBrk="1"/>
                      <a:endParaRPr lang="en-US" altLang="ko-KR" sz="2000" dirty="0" smtClean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endParaRPr lang="ko-KR" altLang="en-US" sz="2000" dirty="0">
                        <a:latin typeface="+mn-ea"/>
                        <a:ea typeface="+mn-ea"/>
                      </a:endParaRPr>
                    </a:p>
                  </a:txBody>
                  <a:tcPr marL="129601" marR="129601" marT="64800" marB="6480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+mn-ea"/>
                          <a:ea typeface="+mn-ea"/>
                        </a:rPr>
                        <a:t>기 능</a:t>
                      </a:r>
                    </a:p>
                  </a:txBody>
                  <a:tcPr marL="129601" marR="129601" marT="64800" marB="648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51938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2000" baseline="0" dirty="0" smtClean="0">
                          <a:latin typeface="맑은 고딕" charset="0"/>
                          <a:ea typeface="맑은 고딕" charset="0"/>
                        </a:rPr>
                        <a:t>미안해 메인 </a:t>
                      </a:r>
                      <a:r>
                        <a:rPr lang="ko-KR" altLang="en-US" sz="2000" baseline="0" dirty="0" err="1" smtClean="0">
                          <a:latin typeface="맑은 고딕" charset="0"/>
                          <a:ea typeface="맑은 고딕" charset="0"/>
                        </a:rPr>
                        <a:t>베너</a:t>
                      </a:r>
                      <a:r>
                        <a:rPr lang="ko-KR" altLang="en-US" sz="2000" baseline="0" dirty="0" smtClean="0"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en-US" altLang="ko-KR" sz="2000" baseline="0" dirty="0" smtClean="0">
                          <a:latin typeface="맑은 고딕" charset="0"/>
                          <a:ea typeface="맑은 고딕" charset="0"/>
                        </a:rPr>
                        <a:t>/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dirty="0" smtClean="0">
                          <a:latin typeface="맑은 고딕" charset="0"/>
                          <a:ea typeface="맑은 고딕" charset="0"/>
                        </a:rPr>
                        <a:t>    선택 메뉴</a:t>
                      </a:r>
                      <a:endParaRPr lang="en-US" altLang="ko-KR" sz="2000" dirty="0" smtClean="0">
                        <a:latin typeface="맑은 고딕" charset="0"/>
                        <a:ea typeface="맑은 고딕" charset="0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 smtClean="0">
                          <a:latin typeface="맑은 고딕" charset="0"/>
                          <a:ea typeface="맑은 고딕" charset="0"/>
                        </a:rPr>
                        <a:t>        - </a:t>
                      </a:r>
                      <a:r>
                        <a:rPr lang="ko-KR" altLang="en-US" sz="2000" dirty="0" smtClean="0">
                          <a:latin typeface="맑은 고딕" charset="0"/>
                          <a:ea typeface="맑은 고딕" charset="0"/>
                        </a:rPr>
                        <a:t>국내 지도 보기</a:t>
                      </a:r>
                      <a:endParaRPr lang="en-US" altLang="ko-KR" sz="2000" dirty="0" smtClean="0">
                        <a:latin typeface="맑은 고딕" charset="0"/>
                        <a:ea typeface="맑은 고딕" charset="0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 smtClean="0">
                          <a:latin typeface="맑은 고딕" charset="0"/>
                          <a:ea typeface="맑은 고딕" charset="0"/>
                        </a:rPr>
                        <a:t>        - </a:t>
                      </a:r>
                      <a:r>
                        <a:rPr lang="ko-KR" altLang="en-US" sz="2000" dirty="0" smtClean="0">
                          <a:latin typeface="맑은 고딕" charset="0"/>
                          <a:ea typeface="맑은 고딕" charset="0"/>
                        </a:rPr>
                        <a:t>해외 지도 보기</a:t>
                      </a:r>
                      <a:endParaRPr lang="en-US" altLang="ko-KR" sz="2000" dirty="0" smtClean="0">
                        <a:latin typeface="맑은 고딕" charset="0"/>
                        <a:ea typeface="맑은 고딕" charset="0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 smtClean="0">
                          <a:latin typeface="맑은 고딕" charset="0"/>
                          <a:ea typeface="맑은 고딕" charset="0"/>
                        </a:rPr>
                        <a:t>        - </a:t>
                      </a:r>
                      <a:r>
                        <a:rPr lang="ko-KR" altLang="en-US" sz="2000" dirty="0" smtClean="0">
                          <a:latin typeface="맑은 고딕" charset="0"/>
                          <a:ea typeface="맑은 고딕" charset="0"/>
                        </a:rPr>
                        <a:t>실시간 정보 보기</a:t>
                      </a:r>
                      <a:endParaRPr lang="en-US" altLang="ko-KR" sz="2000" dirty="0" smtClean="0">
                        <a:latin typeface="맑은 고딕" charset="0"/>
                        <a:ea typeface="맑은 고딕" charset="0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 smtClean="0">
                          <a:latin typeface="맑은 고딕" charset="0"/>
                          <a:ea typeface="맑은 고딕" charset="0"/>
                        </a:rPr>
                        <a:t>        - </a:t>
                      </a:r>
                      <a:r>
                        <a:rPr lang="ko-KR" altLang="en-US" sz="2000" dirty="0" smtClean="0">
                          <a:latin typeface="맑은 고딕" charset="0"/>
                          <a:ea typeface="맑은 고딕" charset="0"/>
                        </a:rPr>
                        <a:t>예측하기</a:t>
                      </a:r>
                      <a:endParaRPr lang="en-US" altLang="ko-KR" sz="2000" dirty="0" smtClean="0">
                        <a:latin typeface="맑은 고딕" charset="0"/>
                        <a:ea typeface="맑은 고딕" charset="0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 smtClean="0">
                          <a:latin typeface="맑은 고딕" charset="0"/>
                          <a:ea typeface="맑은 고딕" charset="0"/>
                        </a:rPr>
                        <a:t>2.  </a:t>
                      </a:r>
                      <a:r>
                        <a:rPr lang="ko-KR" altLang="en-US" sz="2000" dirty="0" smtClean="0">
                          <a:latin typeface="맑은 고딕" charset="0"/>
                          <a:ea typeface="맑은 고딕" charset="0"/>
                        </a:rPr>
                        <a:t>국내 미세먼지 순위 </a:t>
                      </a:r>
                      <a:r>
                        <a:rPr lang="en-US" altLang="ko-KR" sz="2000" dirty="0" smtClean="0">
                          <a:latin typeface="맑은 고딕" charset="0"/>
                          <a:ea typeface="맑은 고딕" charset="0"/>
                        </a:rPr>
                        <a:t>/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 smtClean="0">
                          <a:latin typeface="맑은 고딕" charset="0"/>
                          <a:ea typeface="맑은 고딕" charset="0"/>
                        </a:rPr>
                        <a:t>    </a:t>
                      </a:r>
                      <a:r>
                        <a:rPr lang="ko-KR" altLang="en-US" sz="2000" dirty="0" smtClean="0">
                          <a:latin typeface="맑은 고딕" charset="0"/>
                          <a:ea typeface="맑은 고딕" charset="0"/>
                        </a:rPr>
                        <a:t>해외 미세먼지 순위</a:t>
                      </a:r>
                      <a:endParaRPr lang="en-US" altLang="ko-KR" sz="2000" dirty="0" smtClean="0">
                        <a:latin typeface="맑은 고딕" charset="0"/>
                        <a:ea typeface="맑은 고딕" charset="0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aseline="0" dirty="0" smtClean="0">
                          <a:latin typeface="맑은 고딕" charset="0"/>
                          <a:ea typeface="맑은 고딕" charset="0"/>
                        </a:rPr>
                        <a:t>3.  </a:t>
                      </a:r>
                      <a:r>
                        <a:rPr lang="ko-KR" altLang="en-US" sz="2000" baseline="0" dirty="0" smtClean="0">
                          <a:latin typeface="맑은 고딕" charset="0"/>
                          <a:ea typeface="맑은 고딕" charset="0"/>
                        </a:rPr>
                        <a:t>프로젝트 </a:t>
                      </a:r>
                      <a:r>
                        <a:rPr lang="ko-KR" altLang="en-US" sz="2000" baseline="0" dirty="0" err="1" smtClean="0">
                          <a:latin typeface="맑은 고딕" charset="0"/>
                          <a:ea typeface="맑은 고딕" charset="0"/>
                        </a:rPr>
                        <a:t>소개글</a:t>
                      </a:r>
                      <a:endParaRPr lang="en-US" altLang="ko-KR" sz="2000" dirty="0" smtClean="0">
                        <a:latin typeface="맑은 고딕" charset="0"/>
                        <a:ea typeface="맑은 고딕" charset="0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 smtClean="0">
                          <a:latin typeface="맑은 고딕" charset="0"/>
                          <a:ea typeface="맑은 고딕" charset="0"/>
                        </a:rPr>
                        <a:t>4.  </a:t>
                      </a:r>
                      <a:r>
                        <a:rPr lang="ko-KR" altLang="en-US" sz="2000" dirty="0" err="1" smtClean="0">
                          <a:latin typeface="맑은 고딕" charset="0"/>
                          <a:ea typeface="맑은 고딕" charset="0"/>
                        </a:rPr>
                        <a:t>로그인창</a:t>
                      </a:r>
                      <a:endParaRPr lang="en-US" altLang="ko-KR" sz="2000" dirty="0" smtClean="0">
                        <a:latin typeface="맑은 고딕" charset="0"/>
                        <a:ea typeface="맑은 고딕" charset="0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 smtClean="0">
                          <a:latin typeface="맑은 고딕" charset="0"/>
                          <a:ea typeface="맑은 고딕" charset="0"/>
                        </a:rPr>
                        <a:t>5.  </a:t>
                      </a:r>
                      <a:r>
                        <a:rPr lang="ko-KR" altLang="en-US" sz="2000" dirty="0" smtClean="0">
                          <a:latin typeface="맑은 고딕" charset="0"/>
                          <a:ea typeface="맑은 고딕" charset="0"/>
                        </a:rPr>
                        <a:t>미세먼지</a:t>
                      </a:r>
                      <a:r>
                        <a:rPr lang="ko-KR" altLang="en-US" sz="2000" baseline="0" dirty="0" smtClean="0">
                          <a:latin typeface="맑은 고딕" charset="0"/>
                          <a:ea typeface="맑은 고딕" charset="0"/>
                        </a:rPr>
                        <a:t> 관련 기사</a:t>
                      </a:r>
                      <a:endParaRPr lang="en-US" altLang="ko-KR" sz="2000" baseline="0" dirty="0" smtClean="0">
                        <a:latin typeface="맑은 고딕" charset="0"/>
                        <a:ea typeface="맑은 고딕" charset="0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000" dirty="0" smtClean="0">
                        <a:latin typeface="맑은 고딕" charset="0"/>
                        <a:ea typeface="맑은 고딕" charset="0"/>
                      </a:endParaRPr>
                    </a:p>
                  </a:txBody>
                  <a:tcPr marL="129601" marR="129601" marT="64800" marB="648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995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+mn-ea"/>
                          <a:ea typeface="+mn-ea"/>
                        </a:rPr>
                        <a:t>비 고</a:t>
                      </a:r>
                    </a:p>
                  </a:txBody>
                  <a:tcPr marL="129601" marR="129601" marT="64800" marB="648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20278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2000" dirty="0">
                        <a:latin typeface="+mn-ea"/>
                        <a:ea typeface="+mn-ea"/>
                      </a:endParaRPr>
                    </a:p>
                  </a:txBody>
                  <a:tcPr marL="129601" marR="129601" marT="64800" marB="648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8432725"/>
              </p:ext>
            </p:extLst>
          </p:nvPr>
        </p:nvGraphicFramePr>
        <p:xfrm>
          <a:off x="620579" y="576204"/>
          <a:ext cx="17029190" cy="163798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973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172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973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3172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459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기 능 명</a:t>
                      </a:r>
                    </a:p>
                  </a:txBody>
                  <a:tcPr marL="129601" marR="129601" marT="64800" marB="648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smtClean="0"/>
                        <a:t>메인 뷰</a:t>
                      </a:r>
                      <a:endParaRPr lang="ko-KR" altLang="en-US" sz="2000" dirty="0"/>
                    </a:p>
                  </a:txBody>
                  <a:tcPr marL="129601" marR="129601" marT="64800" marB="648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담당자</a:t>
                      </a:r>
                    </a:p>
                  </a:txBody>
                  <a:tcPr marL="129601" marR="129601" marT="64800" marB="648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smtClean="0"/>
                        <a:t>김유진</a:t>
                      </a:r>
                      <a:r>
                        <a:rPr lang="en-US" altLang="ko-KR" sz="2000" dirty="0" smtClean="0"/>
                        <a:t>, </a:t>
                      </a:r>
                      <a:r>
                        <a:rPr lang="ko-KR" altLang="en-US" sz="2000" dirty="0" smtClean="0"/>
                        <a:t>김한민</a:t>
                      </a:r>
                      <a:endParaRPr lang="ko-KR" altLang="en-US" sz="2000" dirty="0"/>
                    </a:p>
                  </a:txBody>
                  <a:tcPr marL="129601" marR="129601" marT="64800" marB="648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59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작성일자</a:t>
                      </a:r>
                    </a:p>
                  </a:txBody>
                  <a:tcPr marL="129601" marR="129601" marT="64800" marB="648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/>
                        <a:t>2024.</a:t>
                      </a:r>
                      <a:r>
                        <a:rPr lang="en-US" altLang="ko-KR" sz="2000" baseline="0" dirty="0" smtClean="0"/>
                        <a:t> </a:t>
                      </a:r>
                      <a:r>
                        <a:rPr lang="en-US" altLang="ko-KR" sz="2000" dirty="0" smtClean="0"/>
                        <a:t>06.</a:t>
                      </a:r>
                      <a:r>
                        <a:rPr lang="en-US" altLang="ko-KR" sz="2000" baseline="0" dirty="0" smtClean="0"/>
                        <a:t> </a:t>
                      </a:r>
                      <a:r>
                        <a:rPr lang="en-US" altLang="ko-KR" sz="2000" dirty="0" smtClean="0"/>
                        <a:t>12</a:t>
                      </a:r>
                      <a:endParaRPr lang="ko-KR" altLang="en-US" sz="2000" dirty="0"/>
                    </a:p>
                  </a:txBody>
                  <a:tcPr marL="129601" marR="129601" marT="64800" marB="648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Request</a:t>
                      </a:r>
                      <a:endParaRPr lang="ko-KR" altLang="en-US" sz="2000" dirty="0"/>
                    </a:p>
                  </a:txBody>
                  <a:tcPr marL="129601" marR="129601" marT="64800" marB="648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/>
                        <a:t>-</a:t>
                      </a:r>
                      <a:endParaRPr lang="ko-KR" altLang="en-US" sz="2000" dirty="0"/>
                    </a:p>
                  </a:txBody>
                  <a:tcPr marL="129601" marR="129601" marT="64800" marB="648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5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Controller</a:t>
                      </a:r>
                      <a:endParaRPr lang="ko-KR" altLang="en-US" sz="2000" dirty="0"/>
                    </a:p>
                  </a:txBody>
                  <a:tcPr marL="129601" marR="129601" marT="64800" marB="648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/>
                        <a:t>-</a:t>
                      </a:r>
                      <a:endParaRPr lang="ko-KR" altLang="en-US" sz="2000" dirty="0"/>
                    </a:p>
                  </a:txBody>
                  <a:tcPr marL="129601" marR="129601" marT="64800" marB="648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View</a:t>
                      </a:r>
                      <a:endParaRPr lang="ko-KR" altLang="en-US" sz="2000" dirty="0"/>
                    </a:p>
                  </a:txBody>
                  <a:tcPr marL="129601" marR="129601" marT="64800" marB="648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/>
                        <a:t>-</a:t>
                      </a:r>
                      <a:endParaRPr lang="ko-KR" altLang="en-US" sz="2000" dirty="0"/>
                    </a:p>
                  </a:txBody>
                  <a:tcPr marL="129601" marR="129601" marT="64800" marB="648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9" name="그림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3246" y="2291757"/>
            <a:ext cx="8823539" cy="7115758"/>
          </a:xfrm>
          <a:prstGeom prst="rect">
            <a:avLst/>
          </a:prstGeom>
        </p:spPr>
      </p:pic>
      <p:sp>
        <p:nvSpPr>
          <p:cNvPr id="20" name="타원 19"/>
          <p:cNvSpPr/>
          <p:nvPr/>
        </p:nvSpPr>
        <p:spPr>
          <a:xfrm>
            <a:off x="1540306" y="2599503"/>
            <a:ext cx="838354" cy="7391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 smtClean="0"/>
              <a:t>1</a:t>
            </a:r>
            <a:endParaRPr lang="ko-KR" altLang="en-US" sz="3600" dirty="0"/>
          </a:p>
        </p:txBody>
      </p:sp>
      <p:sp>
        <p:nvSpPr>
          <p:cNvPr id="21" name="왼쪽 중괄호 20"/>
          <p:cNvSpPr/>
          <p:nvPr/>
        </p:nvSpPr>
        <p:spPr>
          <a:xfrm>
            <a:off x="2583246" y="2430333"/>
            <a:ext cx="228642" cy="1066996"/>
          </a:xfrm>
          <a:prstGeom prst="leftBrac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왼쪽 중괄호 21"/>
          <p:cNvSpPr/>
          <p:nvPr/>
        </p:nvSpPr>
        <p:spPr>
          <a:xfrm>
            <a:off x="2583246" y="3622167"/>
            <a:ext cx="228642" cy="4565923"/>
          </a:xfrm>
          <a:prstGeom prst="leftBrac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>
            <a:off x="1642599" y="5567197"/>
            <a:ext cx="838354" cy="7391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 smtClean="0"/>
              <a:t>2</a:t>
            </a:r>
            <a:endParaRPr lang="ko-KR" altLang="en-US" sz="3600" dirty="0"/>
          </a:p>
        </p:txBody>
      </p:sp>
      <p:sp>
        <p:nvSpPr>
          <p:cNvPr id="24" name="타원 23"/>
          <p:cNvSpPr/>
          <p:nvPr/>
        </p:nvSpPr>
        <p:spPr>
          <a:xfrm>
            <a:off x="1642599" y="8413219"/>
            <a:ext cx="838354" cy="7391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 smtClean="0"/>
              <a:t>3</a:t>
            </a:r>
            <a:endParaRPr lang="ko-KR" altLang="en-US" sz="3600" dirty="0"/>
          </a:p>
        </p:txBody>
      </p:sp>
      <p:sp>
        <p:nvSpPr>
          <p:cNvPr id="25" name="왼쪽 중괄호 24"/>
          <p:cNvSpPr/>
          <p:nvPr/>
        </p:nvSpPr>
        <p:spPr>
          <a:xfrm rot="10800000">
            <a:off x="11195427" y="3622166"/>
            <a:ext cx="211356" cy="1438042"/>
          </a:xfrm>
          <a:prstGeom prst="leftBrac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왼쪽 중괄호 25"/>
          <p:cNvSpPr/>
          <p:nvPr/>
        </p:nvSpPr>
        <p:spPr>
          <a:xfrm rot="10800000">
            <a:off x="11195427" y="5341262"/>
            <a:ext cx="211356" cy="2846827"/>
          </a:xfrm>
          <a:prstGeom prst="leftBrac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11509078" y="4005994"/>
            <a:ext cx="838354" cy="7391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 smtClean="0"/>
              <a:t>4</a:t>
            </a:r>
            <a:endParaRPr lang="ko-KR" altLang="en-US" sz="3600" dirty="0"/>
          </a:p>
        </p:txBody>
      </p:sp>
      <p:sp>
        <p:nvSpPr>
          <p:cNvPr id="28" name="타원 27"/>
          <p:cNvSpPr/>
          <p:nvPr/>
        </p:nvSpPr>
        <p:spPr>
          <a:xfrm>
            <a:off x="11509078" y="6418901"/>
            <a:ext cx="838354" cy="7391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 smtClean="0"/>
              <a:t>5</a:t>
            </a:r>
            <a:endParaRPr lang="ko-KR" altLang="en-US" sz="3600" dirty="0"/>
          </a:p>
        </p:txBody>
      </p:sp>
      <p:sp>
        <p:nvSpPr>
          <p:cNvPr id="29" name="왼쪽 중괄호 28"/>
          <p:cNvSpPr/>
          <p:nvPr/>
        </p:nvSpPr>
        <p:spPr>
          <a:xfrm>
            <a:off x="2583246" y="8346883"/>
            <a:ext cx="228642" cy="862847"/>
          </a:xfrm>
          <a:prstGeom prst="leftBrac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/>
          <p:cNvSpPr txBox="1"/>
          <p:nvPr/>
        </p:nvSpPr>
        <p:spPr>
          <a:xfrm>
            <a:off x="14320202" y="-36449"/>
            <a:ext cx="3962770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400" b="1" i="0" baseline="0" dirty="0">
                <a:solidFill>
                  <a:srgbClr val="1B1760">
                    <a:alpha val="100000"/>
                  </a:srgbClr>
                </a:solidFill>
                <a:latin typeface="D2Coding"/>
              </a:rPr>
              <a:t>스토리보드(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1/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3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endParaRPr kumimoji="0" lang="ko-KR" altLang="en-US" sz="3400" b="1" i="0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</p:spTree>
    <p:extLst>
      <p:ext uri="{BB962C8B-B14F-4D97-AF65-F5344CB8AC3E}">
        <p14:creationId xmlns:p14="http://schemas.microsoft.com/office/powerpoint/2010/main" val="2603870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716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19973" name="그림 19972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19718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19975" name="그림 1997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19977" name="TextBox 19976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D2Coding"/>
              </a:rPr>
              <a:t>11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14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16" name="TextBox 15"/>
          <p:cNvSpPr txBox="1"/>
          <p:nvPr/>
        </p:nvSpPr>
        <p:spPr>
          <a:xfrm>
            <a:off x="1063435" y="517428"/>
            <a:ext cx="4569557" cy="54600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000" b="1" i="0" baseline="0">
                <a:solidFill>
                  <a:srgbClr val="FFFFFF">
                    <a:alpha val="100000"/>
                  </a:srgbClr>
                </a:solidFill>
                <a:latin typeface="D2Coding"/>
              </a:rPr>
              <a:t>3. 서비스 기획 및 설계</a:t>
            </a:r>
            <a:endParaRPr kumimoji="0" lang="ko-KR" altLang="en-US" sz="3000" b="1" i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1540306" y="2599503"/>
            <a:ext cx="838354" cy="7391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 smtClean="0"/>
              <a:t>1</a:t>
            </a:r>
            <a:endParaRPr lang="ko-KR" altLang="en-US" sz="3600" dirty="0"/>
          </a:p>
        </p:txBody>
      </p:sp>
      <p:sp>
        <p:nvSpPr>
          <p:cNvPr id="21" name="왼쪽 중괄호 20"/>
          <p:cNvSpPr/>
          <p:nvPr/>
        </p:nvSpPr>
        <p:spPr>
          <a:xfrm>
            <a:off x="2583246" y="2430333"/>
            <a:ext cx="228642" cy="1066996"/>
          </a:xfrm>
          <a:prstGeom prst="leftBrac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왼쪽 중괄호 21"/>
          <p:cNvSpPr/>
          <p:nvPr/>
        </p:nvSpPr>
        <p:spPr>
          <a:xfrm>
            <a:off x="2583246" y="3622167"/>
            <a:ext cx="228642" cy="4565923"/>
          </a:xfrm>
          <a:prstGeom prst="leftBrac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>
            <a:off x="1642599" y="5567197"/>
            <a:ext cx="838354" cy="7391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 smtClean="0"/>
              <a:t>2</a:t>
            </a:r>
            <a:endParaRPr lang="ko-KR" altLang="en-US" sz="3600" dirty="0"/>
          </a:p>
        </p:txBody>
      </p:sp>
      <p:sp>
        <p:nvSpPr>
          <p:cNvPr id="24" name="타원 23"/>
          <p:cNvSpPr/>
          <p:nvPr/>
        </p:nvSpPr>
        <p:spPr>
          <a:xfrm>
            <a:off x="1642599" y="8413219"/>
            <a:ext cx="838354" cy="7391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 smtClean="0"/>
              <a:t>3</a:t>
            </a:r>
            <a:endParaRPr lang="ko-KR" altLang="en-US" sz="3600" dirty="0"/>
          </a:p>
        </p:txBody>
      </p:sp>
      <p:sp>
        <p:nvSpPr>
          <p:cNvPr id="25" name="왼쪽 중괄호 24"/>
          <p:cNvSpPr/>
          <p:nvPr/>
        </p:nvSpPr>
        <p:spPr>
          <a:xfrm rot="10800000">
            <a:off x="11195427" y="3622166"/>
            <a:ext cx="211356" cy="1438042"/>
          </a:xfrm>
          <a:prstGeom prst="leftBrac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왼쪽 중괄호 25"/>
          <p:cNvSpPr/>
          <p:nvPr/>
        </p:nvSpPr>
        <p:spPr>
          <a:xfrm rot="10800000">
            <a:off x="11195427" y="5341262"/>
            <a:ext cx="211356" cy="2846827"/>
          </a:xfrm>
          <a:prstGeom prst="leftBrac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11509078" y="4005994"/>
            <a:ext cx="838354" cy="7391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 smtClean="0"/>
              <a:t>4</a:t>
            </a:r>
            <a:endParaRPr lang="ko-KR" altLang="en-US" sz="3600" dirty="0"/>
          </a:p>
        </p:txBody>
      </p:sp>
      <p:sp>
        <p:nvSpPr>
          <p:cNvPr id="28" name="타원 27"/>
          <p:cNvSpPr/>
          <p:nvPr/>
        </p:nvSpPr>
        <p:spPr>
          <a:xfrm>
            <a:off x="11509078" y="6418901"/>
            <a:ext cx="838354" cy="7391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 smtClean="0"/>
              <a:t>5</a:t>
            </a:r>
            <a:endParaRPr lang="ko-KR" altLang="en-US" sz="3600" dirty="0"/>
          </a:p>
        </p:txBody>
      </p:sp>
      <p:sp>
        <p:nvSpPr>
          <p:cNvPr id="29" name="왼쪽 중괄호 28"/>
          <p:cNvSpPr/>
          <p:nvPr/>
        </p:nvSpPr>
        <p:spPr>
          <a:xfrm>
            <a:off x="2583246" y="8346883"/>
            <a:ext cx="228642" cy="862847"/>
          </a:xfrm>
          <a:prstGeom prst="leftBrac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/>
          <p:cNvSpPr txBox="1"/>
          <p:nvPr/>
        </p:nvSpPr>
        <p:spPr>
          <a:xfrm>
            <a:off x="14320202" y="-36449"/>
            <a:ext cx="3962770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400" b="1" i="0" baseline="0" dirty="0">
                <a:solidFill>
                  <a:srgbClr val="1B1760">
                    <a:alpha val="100000"/>
                  </a:srgbClr>
                </a:solidFill>
                <a:latin typeface="D2Coding"/>
              </a:rPr>
              <a:t>스토리보드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(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2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3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endParaRPr kumimoji="0" lang="ko-KR" altLang="en-US" sz="3400" b="1" i="0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41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42" name="그림 41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43" name="TextBox 42"/>
          <p:cNvSpPr txBox="1"/>
          <p:nvPr/>
        </p:nvSpPr>
        <p:spPr>
          <a:xfrm>
            <a:off x="15516535" y="10808887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D2Coding"/>
              </a:rPr>
              <a:t>11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063435" y="517428"/>
            <a:ext cx="4569557" cy="54600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000" b="1" i="0" baseline="0">
                <a:solidFill>
                  <a:srgbClr val="FFFFFF">
                    <a:alpha val="100000"/>
                  </a:srgbClr>
                </a:solidFill>
                <a:latin typeface="D2Coding"/>
              </a:rPr>
              <a:t>3. 서비스 기획 및 설계</a:t>
            </a:r>
            <a:endParaRPr kumimoji="0" lang="ko-KR" altLang="en-US" sz="3000" b="1" i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aphicFrame>
        <p:nvGraphicFramePr>
          <p:cNvPr id="45" name="표 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0251470"/>
              </p:ext>
            </p:extLst>
          </p:nvPr>
        </p:nvGraphicFramePr>
        <p:xfrm>
          <a:off x="625698" y="2205290"/>
          <a:ext cx="17024081" cy="75410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7667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572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29952">
                <a:tc rowSpan="4">
                  <a:txBody>
                    <a:bodyPr/>
                    <a:lstStyle/>
                    <a:p>
                      <a:pPr algn="ctr" latinLnBrk="1"/>
                      <a:endParaRPr lang="en-US" altLang="ko-KR" sz="2000" dirty="0" smtClean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endParaRPr lang="ko-KR" altLang="en-US" sz="2000" dirty="0">
                        <a:latin typeface="+mn-ea"/>
                        <a:ea typeface="+mn-ea"/>
                      </a:endParaRPr>
                    </a:p>
                  </a:txBody>
                  <a:tcPr marL="129601" marR="129601" marT="64800" marB="6480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+mn-ea"/>
                          <a:ea typeface="+mn-ea"/>
                        </a:rPr>
                        <a:t>기 능</a:t>
                      </a:r>
                    </a:p>
                  </a:txBody>
                  <a:tcPr marL="129601" marR="129601" marT="64800" marB="648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51938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2000" baseline="0" dirty="0" smtClean="0">
                          <a:latin typeface="맑은 고딕" charset="0"/>
                          <a:ea typeface="맑은 고딕" charset="0"/>
                        </a:rPr>
                        <a:t>메인 지도 뷰</a:t>
                      </a:r>
                      <a:endParaRPr lang="en-US" altLang="ko-KR" sz="2000" baseline="0" dirty="0" smtClean="0">
                        <a:latin typeface="맑은 고딕" charset="0"/>
                        <a:ea typeface="맑은 고딕" charset="0"/>
                      </a:endParaRPr>
                    </a:p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2000" dirty="0" smtClean="0">
                          <a:latin typeface="맑은 고딕" charset="0"/>
                          <a:ea typeface="맑은 고딕" charset="0"/>
                        </a:rPr>
                        <a:t>사용자가 선택한 지역</a:t>
                      </a:r>
                      <a:endParaRPr lang="en-US" altLang="ko-KR" sz="2000" dirty="0" smtClean="0">
                        <a:latin typeface="맑은 고딕" charset="0"/>
                        <a:ea typeface="맑은 고딕" charset="0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 smtClean="0">
                          <a:latin typeface="맑은 고딕" charset="0"/>
                          <a:ea typeface="맑은 고딕" charset="0"/>
                        </a:rPr>
                        <a:t>3. </a:t>
                      </a:r>
                      <a:r>
                        <a:rPr lang="en-US" altLang="ko-KR" sz="1200" dirty="0" smtClean="0"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altLang="en-US" sz="2000" dirty="0" smtClean="0">
                          <a:latin typeface="맑은 고딕" charset="0"/>
                          <a:ea typeface="맑은 고딕" charset="0"/>
                        </a:rPr>
                        <a:t>해당 지역의 미세먼지 정보</a:t>
                      </a:r>
                    </a:p>
                  </a:txBody>
                  <a:tcPr marL="129601" marR="129601" marT="64800" marB="648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995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+mn-ea"/>
                          <a:ea typeface="+mn-ea"/>
                        </a:rPr>
                        <a:t>비 고</a:t>
                      </a:r>
                    </a:p>
                  </a:txBody>
                  <a:tcPr marL="129601" marR="129601" marT="64800" marB="648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20278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2000" dirty="0">
                        <a:latin typeface="+mn-ea"/>
                        <a:ea typeface="+mn-ea"/>
                      </a:endParaRPr>
                    </a:p>
                  </a:txBody>
                  <a:tcPr marL="129601" marR="129601" marT="64800" marB="648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47" name="표 4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974018"/>
              </p:ext>
            </p:extLst>
          </p:nvPr>
        </p:nvGraphicFramePr>
        <p:xfrm>
          <a:off x="620579" y="576204"/>
          <a:ext cx="17029190" cy="163798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973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172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973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3172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459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기 능 명</a:t>
                      </a:r>
                    </a:p>
                  </a:txBody>
                  <a:tcPr marL="129601" marR="129601" marT="64800" marB="648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smtClean="0"/>
                        <a:t>미세먼지 수치 확인 지도 뷰</a:t>
                      </a:r>
                      <a:endParaRPr lang="ko-KR" altLang="en-US" sz="2000" dirty="0"/>
                    </a:p>
                  </a:txBody>
                  <a:tcPr marL="129601" marR="129601" marT="64800" marB="648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담당자</a:t>
                      </a:r>
                    </a:p>
                  </a:txBody>
                  <a:tcPr marL="129601" marR="129601" marT="64800" marB="648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smtClean="0"/>
                        <a:t>김광섭</a:t>
                      </a:r>
                      <a:r>
                        <a:rPr lang="en-US" altLang="ko-KR" sz="2000" dirty="0" smtClean="0"/>
                        <a:t>,</a:t>
                      </a:r>
                      <a:r>
                        <a:rPr lang="en-US" altLang="ko-KR" sz="2000" baseline="0" dirty="0" smtClean="0"/>
                        <a:t> </a:t>
                      </a:r>
                      <a:r>
                        <a:rPr lang="ko-KR" altLang="en-US" sz="2000" baseline="0" dirty="0" err="1" smtClean="0"/>
                        <a:t>전민경</a:t>
                      </a:r>
                      <a:r>
                        <a:rPr lang="en-US" altLang="ko-KR" sz="2000" baseline="0" dirty="0" smtClean="0"/>
                        <a:t>, </a:t>
                      </a:r>
                      <a:r>
                        <a:rPr lang="ko-KR" altLang="en-US" sz="2000" baseline="0" dirty="0" err="1" smtClean="0"/>
                        <a:t>허광혁</a:t>
                      </a:r>
                      <a:endParaRPr lang="ko-KR" altLang="en-US" sz="2000" dirty="0"/>
                    </a:p>
                  </a:txBody>
                  <a:tcPr marL="129601" marR="129601" marT="64800" marB="648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59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작성일자</a:t>
                      </a:r>
                    </a:p>
                  </a:txBody>
                  <a:tcPr marL="129601" marR="129601" marT="64800" marB="6480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 smtClean="0"/>
                        <a:t>2024.</a:t>
                      </a:r>
                      <a:r>
                        <a:rPr lang="en-US" altLang="ko-KR" sz="2000" baseline="0" dirty="0" smtClean="0"/>
                        <a:t> </a:t>
                      </a:r>
                      <a:r>
                        <a:rPr lang="en-US" altLang="ko-KR" sz="2000" dirty="0" smtClean="0"/>
                        <a:t>06.</a:t>
                      </a:r>
                      <a:r>
                        <a:rPr lang="en-US" altLang="ko-KR" sz="2000" baseline="0" dirty="0" smtClean="0"/>
                        <a:t> </a:t>
                      </a:r>
                      <a:r>
                        <a:rPr lang="en-US" altLang="ko-KR" sz="2000" dirty="0" smtClean="0"/>
                        <a:t>12</a:t>
                      </a:r>
                      <a:endParaRPr lang="ko-KR" altLang="en-US" sz="2000" dirty="0" smtClean="0"/>
                    </a:p>
                  </a:txBody>
                  <a:tcPr marL="129601" marR="129601" marT="64800" marB="648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Request</a:t>
                      </a:r>
                      <a:endParaRPr lang="ko-KR" altLang="en-US" sz="2000" dirty="0"/>
                    </a:p>
                  </a:txBody>
                  <a:tcPr marL="129601" marR="129601" marT="64800" marB="648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/>
                        <a:t>-</a:t>
                      </a:r>
                      <a:endParaRPr lang="ko-KR" altLang="en-US" sz="2000" dirty="0"/>
                    </a:p>
                  </a:txBody>
                  <a:tcPr marL="129601" marR="129601" marT="64800" marB="648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5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Controller</a:t>
                      </a:r>
                      <a:endParaRPr lang="ko-KR" altLang="en-US" sz="2000" dirty="0"/>
                    </a:p>
                  </a:txBody>
                  <a:tcPr marL="129601" marR="129601" marT="64800" marB="648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/>
                        <a:t>-</a:t>
                      </a:r>
                      <a:endParaRPr lang="ko-KR" altLang="en-US" sz="2000" dirty="0"/>
                    </a:p>
                  </a:txBody>
                  <a:tcPr marL="129601" marR="129601" marT="64800" marB="648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View</a:t>
                      </a:r>
                      <a:endParaRPr lang="ko-KR" altLang="en-US" sz="2000" dirty="0"/>
                    </a:p>
                  </a:txBody>
                  <a:tcPr marL="129601" marR="129601" marT="64800" marB="648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/>
                        <a:t>-</a:t>
                      </a:r>
                      <a:endParaRPr lang="ko-KR" altLang="en-US" sz="2000" dirty="0"/>
                    </a:p>
                  </a:txBody>
                  <a:tcPr marL="129601" marR="129601" marT="64800" marB="648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48" name="그림 4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2544" y="2584275"/>
            <a:ext cx="10284941" cy="6783046"/>
          </a:xfrm>
          <a:prstGeom prst="rect">
            <a:avLst/>
          </a:prstGeom>
        </p:spPr>
      </p:pic>
      <p:sp>
        <p:nvSpPr>
          <p:cNvPr id="49" name="타원 48"/>
          <p:cNvSpPr/>
          <p:nvPr/>
        </p:nvSpPr>
        <p:spPr>
          <a:xfrm>
            <a:off x="1540306" y="2599503"/>
            <a:ext cx="838354" cy="7391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 smtClean="0"/>
              <a:t>1</a:t>
            </a:r>
            <a:endParaRPr lang="ko-KR" altLang="en-US" sz="3600" dirty="0"/>
          </a:p>
        </p:txBody>
      </p:sp>
      <p:sp>
        <p:nvSpPr>
          <p:cNvPr id="50" name="타원 49"/>
          <p:cNvSpPr/>
          <p:nvPr/>
        </p:nvSpPr>
        <p:spPr>
          <a:xfrm>
            <a:off x="7595048" y="8160323"/>
            <a:ext cx="838354" cy="739174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 dirty="0"/>
          </a:p>
        </p:txBody>
      </p:sp>
      <p:sp>
        <p:nvSpPr>
          <p:cNvPr id="51" name="타원 50"/>
          <p:cNvSpPr/>
          <p:nvPr/>
        </p:nvSpPr>
        <p:spPr>
          <a:xfrm>
            <a:off x="6856715" y="8263045"/>
            <a:ext cx="838354" cy="7391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/>
              <a:t>2</a:t>
            </a:r>
            <a:endParaRPr lang="ko-KR" altLang="en-US" sz="3600" dirty="0"/>
          </a:p>
        </p:txBody>
      </p:sp>
      <p:sp>
        <p:nvSpPr>
          <p:cNvPr id="52" name="타원 51"/>
          <p:cNvSpPr/>
          <p:nvPr/>
        </p:nvSpPr>
        <p:spPr>
          <a:xfrm>
            <a:off x="4296453" y="2689558"/>
            <a:ext cx="838354" cy="7391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 smtClean="0"/>
              <a:t>3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3568223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716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19973" name="그림 19972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19977" name="TextBox 19976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D2Coding"/>
              </a:rPr>
              <a:t>12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14320202" y="-36449"/>
            <a:ext cx="3962770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400" b="1" i="0" baseline="0" dirty="0">
                <a:solidFill>
                  <a:srgbClr val="1B1760">
                    <a:alpha val="100000"/>
                  </a:srgbClr>
                </a:solidFill>
                <a:latin typeface="D2Coding"/>
              </a:rPr>
              <a:t>스토리보드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(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3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3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endParaRPr kumimoji="0" lang="ko-KR" altLang="en-US" sz="3400" b="1" i="0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5844482" y="10569752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32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33" name="그림 32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34" name="TextBox 33"/>
          <p:cNvSpPr txBox="1"/>
          <p:nvPr/>
        </p:nvSpPr>
        <p:spPr>
          <a:xfrm>
            <a:off x="1063435" y="517428"/>
            <a:ext cx="4569557" cy="54600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000" b="1" i="0" baseline="0">
                <a:solidFill>
                  <a:srgbClr val="FFFFFF">
                    <a:alpha val="100000"/>
                  </a:srgbClr>
                </a:solidFill>
                <a:latin typeface="D2Coding"/>
              </a:rPr>
              <a:t>3. 서비스 기획 및 설계</a:t>
            </a:r>
            <a:endParaRPr kumimoji="0" lang="ko-KR" altLang="en-US" sz="3000" b="1" i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aphicFrame>
        <p:nvGraphicFramePr>
          <p:cNvPr id="35" name="표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3088587"/>
              </p:ext>
            </p:extLst>
          </p:nvPr>
        </p:nvGraphicFramePr>
        <p:xfrm>
          <a:off x="625698" y="2205290"/>
          <a:ext cx="17024081" cy="75410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7667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572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29952">
                <a:tc rowSpan="4">
                  <a:txBody>
                    <a:bodyPr/>
                    <a:lstStyle/>
                    <a:p>
                      <a:pPr algn="ctr" latinLnBrk="1"/>
                      <a:endParaRPr lang="en-US" altLang="ko-KR" sz="2000" dirty="0" smtClean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endParaRPr lang="ko-KR" altLang="en-US" sz="2000" dirty="0">
                        <a:latin typeface="+mn-ea"/>
                        <a:ea typeface="+mn-ea"/>
                      </a:endParaRPr>
                    </a:p>
                  </a:txBody>
                  <a:tcPr marL="129601" marR="129601" marT="64800" marB="6480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+mn-ea"/>
                          <a:ea typeface="+mn-ea"/>
                        </a:rPr>
                        <a:t>기 능</a:t>
                      </a:r>
                    </a:p>
                  </a:txBody>
                  <a:tcPr marL="129601" marR="129601" marT="64800" marB="648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51938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457200" marR="0" indent="-4572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2000" baseline="0" dirty="0" smtClean="0">
                          <a:latin typeface="맑은 고딕" charset="0"/>
                          <a:ea typeface="맑은 고딕" charset="0"/>
                        </a:rPr>
                        <a:t>메인 지도 </a:t>
                      </a:r>
                      <a:r>
                        <a:rPr lang="en-US" altLang="ko-KR" sz="2000" baseline="0" dirty="0" smtClean="0">
                          <a:latin typeface="맑은 고딕" charset="0"/>
                          <a:ea typeface="맑은 고딕" charset="0"/>
                        </a:rPr>
                        <a:t>view</a:t>
                      </a:r>
                    </a:p>
                    <a:p>
                      <a:pPr marL="457200" marR="0" indent="-4572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2000" baseline="0" dirty="0" smtClean="0">
                          <a:latin typeface="맑은 고딕" charset="0"/>
                          <a:ea typeface="맑은 고딕" charset="0"/>
                        </a:rPr>
                        <a:t>사용자가 선택한 지역</a:t>
                      </a:r>
                      <a:endParaRPr lang="en-US" altLang="ko-KR" sz="2000" baseline="0" dirty="0" smtClean="0">
                        <a:latin typeface="맑은 고딕" charset="0"/>
                        <a:ea typeface="맑은 고딕" charset="0"/>
                      </a:endParaRPr>
                    </a:p>
                    <a:p>
                      <a:pPr marL="457200" marR="0" indent="-4572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ko-KR" sz="2000" baseline="0" dirty="0" smtClean="0">
                          <a:latin typeface="맑은 고딕" charset="0"/>
                          <a:ea typeface="맑은 고딕" charset="0"/>
                        </a:rPr>
                        <a:t>CCTV view</a:t>
                      </a:r>
                      <a:endParaRPr lang="ko-KR" altLang="en-US" sz="2000" dirty="0" smtClean="0">
                        <a:latin typeface="맑은 고딕" charset="0"/>
                        <a:ea typeface="맑은 고딕" charset="0"/>
                      </a:endParaRPr>
                    </a:p>
                  </a:txBody>
                  <a:tcPr marL="129601" marR="129601" marT="64800" marB="648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995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+mn-ea"/>
                          <a:ea typeface="+mn-ea"/>
                        </a:rPr>
                        <a:t>비 고</a:t>
                      </a:r>
                    </a:p>
                  </a:txBody>
                  <a:tcPr marL="129601" marR="129601" marT="64800" marB="648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20278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2000" dirty="0">
                        <a:latin typeface="+mn-ea"/>
                        <a:ea typeface="+mn-ea"/>
                      </a:endParaRPr>
                    </a:p>
                  </a:txBody>
                  <a:tcPr marL="129601" marR="129601" marT="64800" marB="648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36" name="표 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7659329"/>
              </p:ext>
            </p:extLst>
          </p:nvPr>
        </p:nvGraphicFramePr>
        <p:xfrm>
          <a:off x="620579" y="576204"/>
          <a:ext cx="17029190" cy="163798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973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172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973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3172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459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기 능 명</a:t>
                      </a:r>
                    </a:p>
                  </a:txBody>
                  <a:tcPr marL="129601" marR="129601" marT="64800" marB="648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smtClean="0"/>
                        <a:t>지도 </a:t>
                      </a:r>
                      <a:r>
                        <a:rPr lang="en-US" altLang="ko-KR" sz="2000" dirty="0" smtClean="0"/>
                        <a:t>CCTV </a:t>
                      </a:r>
                      <a:r>
                        <a:rPr lang="ko-KR" altLang="en-US" sz="2000" dirty="0" smtClean="0"/>
                        <a:t>뷰</a:t>
                      </a:r>
                      <a:endParaRPr lang="ko-KR" altLang="en-US" sz="2000" dirty="0"/>
                    </a:p>
                  </a:txBody>
                  <a:tcPr marL="129601" marR="129601" marT="64800" marB="648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담당자</a:t>
                      </a:r>
                    </a:p>
                  </a:txBody>
                  <a:tcPr marL="129601" marR="129601" marT="64800" marB="648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smtClean="0"/>
                        <a:t>김광섭</a:t>
                      </a:r>
                      <a:endParaRPr lang="ko-KR" altLang="en-US" sz="2000" dirty="0"/>
                    </a:p>
                  </a:txBody>
                  <a:tcPr marL="129601" marR="129601" marT="64800" marB="648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59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작성일자</a:t>
                      </a:r>
                    </a:p>
                  </a:txBody>
                  <a:tcPr marL="129601" marR="129601" marT="64800" marB="648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/>
                        <a:t>2024.</a:t>
                      </a:r>
                      <a:r>
                        <a:rPr lang="en-US" altLang="ko-KR" sz="2000" baseline="0" dirty="0" smtClean="0"/>
                        <a:t> </a:t>
                      </a:r>
                      <a:r>
                        <a:rPr lang="en-US" altLang="ko-KR" sz="2000" dirty="0" smtClean="0"/>
                        <a:t>06.</a:t>
                      </a:r>
                      <a:r>
                        <a:rPr lang="en-US" altLang="ko-KR" sz="2000" baseline="0" dirty="0" smtClean="0"/>
                        <a:t> </a:t>
                      </a:r>
                      <a:r>
                        <a:rPr lang="en-US" altLang="ko-KR" sz="2000" dirty="0" smtClean="0"/>
                        <a:t>12</a:t>
                      </a:r>
                      <a:endParaRPr lang="ko-KR" altLang="en-US" sz="2000" dirty="0"/>
                    </a:p>
                  </a:txBody>
                  <a:tcPr marL="129601" marR="129601" marT="64800" marB="648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Request</a:t>
                      </a:r>
                      <a:endParaRPr lang="ko-KR" altLang="en-US" sz="2000" dirty="0"/>
                    </a:p>
                  </a:txBody>
                  <a:tcPr marL="129601" marR="129601" marT="64800" marB="648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/>
                        <a:t>-</a:t>
                      </a:r>
                      <a:endParaRPr lang="ko-KR" altLang="en-US" sz="2000" dirty="0"/>
                    </a:p>
                  </a:txBody>
                  <a:tcPr marL="129601" marR="129601" marT="64800" marB="648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5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Controller</a:t>
                      </a:r>
                      <a:endParaRPr lang="ko-KR" altLang="en-US" sz="2000" dirty="0"/>
                    </a:p>
                  </a:txBody>
                  <a:tcPr marL="129601" marR="129601" marT="64800" marB="648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/>
                        <a:t>-</a:t>
                      </a:r>
                      <a:endParaRPr lang="ko-KR" altLang="en-US" sz="2000" dirty="0"/>
                    </a:p>
                  </a:txBody>
                  <a:tcPr marL="129601" marR="129601" marT="64800" marB="648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View</a:t>
                      </a:r>
                      <a:endParaRPr lang="ko-KR" altLang="en-US" sz="2000" dirty="0"/>
                    </a:p>
                  </a:txBody>
                  <a:tcPr marL="129601" marR="129601" marT="64800" marB="648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/>
                        <a:t>-</a:t>
                      </a:r>
                      <a:endParaRPr lang="ko-KR" altLang="en-US" sz="2000" dirty="0"/>
                    </a:p>
                  </a:txBody>
                  <a:tcPr marL="129601" marR="129601" marT="64800" marB="648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37" name="그림 6" descr="C:/Users/User/AppData/Roaming/PolarisOffice/ETemp/5252_23656376/fImage21956350441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600"/>
          <a:stretch>
            <a:fillRect/>
          </a:stretch>
        </p:blipFill>
        <p:spPr>
          <a:xfrm>
            <a:off x="2278390" y="2584974"/>
            <a:ext cx="9571526" cy="6761083"/>
          </a:xfrm>
          <a:prstGeom prst="rect">
            <a:avLst/>
          </a:prstGeom>
          <a:noFill/>
        </p:spPr>
      </p:pic>
      <p:sp>
        <p:nvSpPr>
          <p:cNvPr id="38" name="타원 37"/>
          <p:cNvSpPr/>
          <p:nvPr/>
        </p:nvSpPr>
        <p:spPr>
          <a:xfrm>
            <a:off x="1856654" y="2335661"/>
            <a:ext cx="838354" cy="7391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 smtClean="0"/>
              <a:t>1</a:t>
            </a:r>
            <a:endParaRPr lang="ko-KR" altLang="en-US" sz="3600" dirty="0"/>
          </a:p>
        </p:txBody>
      </p:sp>
      <p:sp>
        <p:nvSpPr>
          <p:cNvPr id="39" name="타원 38"/>
          <p:cNvSpPr/>
          <p:nvPr/>
        </p:nvSpPr>
        <p:spPr>
          <a:xfrm>
            <a:off x="6194860" y="3953649"/>
            <a:ext cx="838354" cy="7391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 smtClean="0"/>
              <a:t>3</a:t>
            </a:r>
            <a:endParaRPr lang="ko-KR" altLang="en-US" sz="3600" dirty="0"/>
          </a:p>
        </p:txBody>
      </p:sp>
      <p:sp>
        <p:nvSpPr>
          <p:cNvPr id="40" name="타원 39"/>
          <p:cNvSpPr/>
          <p:nvPr/>
        </p:nvSpPr>
        <p:spPr>
          <a:xfrm>
            <a:off x="7156086" y="8797803"/>
            <a:ext cx="838354" cy="739174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 dirty="0"/>
          </a:p>
        </p:txBody>
      </p:sp>
      <p:sp>
        <p:nvSpPr>
          <p:cNvPr id="53" name="타원 52"/>
          <p:cNvSpPr/>
          <p:nvPr/>
        </p:nvSpPr>
        <p:spPr>
          <a:xfrm>
            <a:off x="6526041" y="8733005"/>
            <a:ext cx="838354" cy="7391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 smtClean="0"/>
              <a:t>2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1812755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24" name="Group 1"/>
          <p:cNvGrpSpPr/>
          <p:nvPr/>
        </p:nvGrpSpPr>
        <p:grpSpPr>
          <a:xfrm>
            <a:off x="-9488" y="5109257"/>
            <a:ext cx="18284648" cy="5169540"/>
            <a:chOff x="-9488" y="5109257"/>
            <a:chExt cx="18284648" cy="5169540"/>
          </a:xfrm>
        </p:grpSpPr>
        <p:pic>
          <p:nvPicPr>
            <p:cNvPr id="5125" name="그림 512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-9488" y="5109257"/>
              <a:ext cx="18284648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5126" name="Group 2"/>
          <p:cNvGrpSpPr/>
          <p:nvPr/>
        </p:nvGrpSpPr>
        <p:grpSpPr>
          <a:xfrm>
            <a:off x="607908" y="563477"/>
            <a:ext cx="17029146" cy="9148660"/>
            <a:chOff x="607908" y="563477"/>
            <a:chExt cx="17029146" cy="9148660"/>
          </a:xfrm>
        </p:grpSpPr>
        <p:pic>
          <p:nvPicPr>
            <p:cNvPr id="5127" name="그림 512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607908" y="563477"/>
              <a:ext cx="17029146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5128" name="Group 3"/>
          <p:cNvGrpSpPr/>
          <p:nvPr/>
        </p:nvGrpSpPr>
        <p:grpSpPr>
          <a:xfrm>
            <a:off x="13572254" y="419022"/>
            <a:ext cx="2823640" cy="1503110"/>
            <a:chOff x="13572254" y="419022"/>
            <a:chExt cx="2823640" cy="1503110"/>
          </a:xfrm>
        </p:grpSpPr>
        <p:pic>
          <p:nvPicPr>
            <p:cNvPr id="5129" name="그림 5128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13572254" y="419022"/>
              <a:ext cx="2823640" cy="150311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5130" name="TextBox 5129"/>
          <p:cNvSpPr txBox="1"/>
          <p:nvPr/>
        </p:nvSpPr>
        <p:spPr>
          <a:xfrm>
            <a:off x="13524642" y="720604"/>
            <a:ext cx="2985511" cy="56978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200" b="1" i="0" baseline="0">
                <a:solidFill>
                  <a:srgbClr val="FFFFFF">
                    <a:alpha val="100000"/>
                  </a:srgbClr>
                </a:solidFill>
                <a:latin typeface="Pretendard SemiBold"/>
              </a:rPr>
              <a:t>목차</a:t>
            </a:r>
            <a:endParaRPr kumimoji="0" lang="ko-KR" altLang="en-US" sz="3200" b="1" i="0">
              <a:solidFill>
                <a:srgbClr val="FFFFFF">
                  <a:alpha val="100000"/>
                </a:srgbClr>
              </a:solidFill>
              <a:latin typeface="Pretendard SemiBold"/>
            </a:endParaRPr>
          </a:p>
        </p:txBody>
      </p:sp>
      <p:sp>
        <p:nvSpPr>
          <p:cNvPr id="5131" name="TextBox 5130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en-US" sz="3000" b="1" dirty="0">
                <a:solidFill>
                  <a:srgbClr val="FFFFFF">
                    <a:alpha val="100000"/>
                  </a:srgbClr>
                </a:solidFill>
                <a:latin typeface="Calibri"/>
              </a:rPr>
              <a:t>2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Calibri"/>
            </a:endParaRPr>
          </a:p>
        </p:txBody>
      </p:sp>
      <p:sp>
        <p:nvSpPr>
          <p:cNvPr id="5132" name="TextBox 5131"/>
          <p:cNvSpPr txBox="1"/>
          <p:nvPr/>
        </p:nvSpPr>
        <p:spPr>
          <a:xfrm>
            <a:off x="969946" y="872751"/>
            <a:ext cx="5559983" cy="160944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4000" b="1" i="0" baseline="0" dirty="0">
                <a:solidFill>
                  <a:srgbClr val="1B1760">
                    <a:alpha val="100000"/>
                  </a:srgbClr>
                </a:solidFill>
                <a:latin typeface="바탕"/>
              </a:rPr>
              <a:t>1.</a:t>
            </a:r>
            <a:r>
              <a:rPr kumimoji="0" lang="ko-KR" altLang="en-US" sz="4000" b="1" i="0" baseline="0" dirty="0">
                <a:solidFill>
                  <a:srgbClr val="1B1760">
                    <a:alpha val="100000"/>
                  </a:srgbClr>
                </a:solidFill>
                <a:latin typeface="맑은 고딕"/>
                <a:ea typeface="맑은 고딕"/>
              </a:rPr>
              <a:t> 프로젝트 소개</a:t>
            </a:r>
          </a:p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000" b="1" i="0" baseline="0" dirty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</a:rPr>
              <a:t>	</a:t>
            </a:r>
            <a:r>
              <a:rPr kumimoji="0" lang="ko-KR" altLang="en-US" sz="2500" b="1" i="0" baseline="0" dirty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</a:rPr>
              <a:t>프로젝트 개요</a:t>
            </a:r>
          </a:p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500" b="1" i="0" baseline="0" dirty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</a:rPr>
              <a:t>	팀 구성 및 역할 분담</a:t>
            </a:r>
            <a:endParaRPr kumimoji="0" lang="ko-KR" altLang="en-US" sz="2500" b="1" i="0" dirty="0">
              <a:solidFill>
                <a:srgbClr val="80808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5133" name="TextBox 5132"/>
          <p:cNvSpPr txBox="1"/>
          <p:nvPr/>
        </p:nvSpPr>
        <p:spPr>
          <a:xfrm>
            <a:off x="3116744" y="2616949"/>
            <a:ext cx="5559983" cy="160469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4000" b="1" i="0" baseline="0" dirty="0">
                <a:solidFill>
                  <a:srgbClr val="1B1760">
                    <a:alpha val="100000"/>
                  </a:srgbClr>
                </a:solidFill>
                <a:latin typeface="맑은 고딕"/>
                <a:ea typeface="맑은 고딕"/>
              </a:rPr>
              <a:t>2. 배경 및 필요성</a:t>
            </a:r>
          </a:p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000" b="1" i="0" baseline="0" dirty="0">
                <a:solidFill>
                  <a:srgbClr val="1B1760">
                    <a:alpha val="100000"/>
                  </a:srgbClr>
                </a:solidFill>
                <a:latin typeface="맑은 고딕"/>
                <a:ea typeface="맑은 고딕"/>
              </a:rPr>
              <a:t>	</a:t>
            </a:r>
            <a:r>
              <a:rPr lang="ko-KR" altLang="en-US" sz="2500" b="1" dirty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</a:rPr>
              <a:t>추진배경</a:t>
            </a:r>
          </a:p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ko-KR" altLang="en-US" sz="2500" b="1" dirty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</a:rPr>
              <a:t>	유사 서비스 분석</a:t>
            </a:r>
          </a:p>
        </p:txBody>
      </p:sp>
      <p:sp>
        <p:nvSpPr>
          <p:cNvPr id="5134" name="TextBox 5133"/>
          <p:cNvSpPr txBox="1"/>
          <p:nvPr/>
        </p:nvSpPr>
        <p:spPr>
          <a:xfrm>
            <a:off x="6209754" y="4276850"/>
            <a:ext cx="6993209" cy="270843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4000" b="1" i="0" baseline="0" dirty="0">
                <a:solidFill>
                  <a:srgbClr val="1B1760">
                    <a:alpha val="100000"/>
                  </a:srgbClr>
                </a:solidFill>
                <a:latin typeface="맑은 고딕"/>
                <a:ea typeface="맑은 고딕"/>
              </a:rPr>
              <a:t>3. 서비스 기획 및 설계</a:t>
            </a:r>
          </a:p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000" b="1" i="0" baseline="0" dirty="0">
                <a:solidFill>
                  <a:srgbClr val="1B1760">
                    <a:alpha val="100000"/>
                  </a:srgbClr>
                </a:solidFill>
                <a:latin typeface="맑은 고딕"/>
                <a:ea typeface="맑은 고딕"/>
              </a:rPr>
              <a:t>	</a:t>
            </a:r>
            <a:r>
              <a:rPr lang="ko-KR" altLang="en-US" sz="2500" b="1" dirty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</a:rPr>
              <a:t>주요 목적 및 기능</a:t>
            </a:r>
          </a:p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ko-KR" altLang="en-US" sz="2500" b="1" dirty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</a:rPr>
              <a:t>	요구사항 정의서</a:t>
            </a:r>
          </a:p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ko-KR" altLang="en-US" sz="2500" b="1" dirty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</a:rPr>
              <a:t>	수집 데이터 속성 </a:t>
            </a:r>
            <a:r>
              <a:rPr lang="ko-KR" altLang="en-US" sz="2500" b="1" dirty="0" smtClean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</a:rPr>
              <a:t>명세서</a:t>
            </a:r>
            <a:endParaRPr lang="en-US" altLang="ko-KR" sz="2500" b="1" dirty="0" smtClean="0">
              <a:solidFill>
                <a:srgbClr val="808080">
                  <a:alpha val="100000"/>
                </a:srgbClr>
              </a:solidFill>
              <a:latin typeface="맑은 고딕"/>
              <a:ea typeface="맑은 고딕"/>
            </a:endParaRPr>
          </a:p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ko-KR" sz="2500" b="1" dirty="0" smtClean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</a:rPr>
              <a:t>	</a:t>
            </a:r>
            <a:r>
              <a:rPr lang="ko-KR" altLang="en-US" sz="2500" b="1" dirty="0" smtClean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</a:rPr>
              <a:t>스토리보드</a:t>
            </a:r>
            <a:endParaRPr lang="ko-KR" altLang="en-US" sz="2500" b="1" dirty="0">
              <a:solidFill>
                <a:srgbClr val="808080">
                  <a:alpha val="100000"/>
                </a:srgbClr>
              </a:solidFill>
              <a:latin typeface="맑은 고딕"/>
              <a:ea typeface="맑은 고딕"/>
            </a:endParaRPr>
          </a:p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ko-KR" altLang="en-US" sz="2500" b="1" dirty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</a:rPr>
              <a:t>	</a:t>
            </a:r>
            <a:r>
              <a:rPr lang="ko-KR" altLang="en-US" sz="2500" b="1" dirty="0" smtClean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</a:rPr>
              <a:t>개발환경</a:t>
            </a:r>
            <a:endParaRPr lang="ko-KR" altLang="en-US" sz="2500" b="1" dirty="0">
              <a:solidFill>
                <a:srgbClr val="80808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5135" name="TextBox 5134"/>
          <p:cNvSpPr txBox="1"/>
          <p:nvPr/>
        </p:nvSpPr>
        <p:spPr>
          <a:xfrm>
            <a:off x="13034230" y="8691471"/>
            <a:ext cx="5559983" cy="70788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ko-KR" sz="4000" b="1" i="0" baseline="0" dirty="0" smtClean="0">
                <a:solidFill>
                  <a:srgbClr val="1B1760">
                    <a:alpha val="100000"/>
                  </a:srgbClr>
                </a:solidFill>
                <a:latin typeface="맑은 고딕"/>
                <a:ea typeface="맑은 고딕"/>
              </a:rPr>
              <a:t>5</a:t>
            </a:r>
            <a:r>
              <a:rPr kumimoji="0" lang="ko-KR" altLang="en-US" sz="4000" b="1" i="0" baseline="0" dirty="0" smtClean="0">
                <a:solidFill>
                  <a:srgbClr val="1B1760">
                    <a:alpha val="100000"/>
                  </a:srgbClr>
                </a:solidFill>
                <a:latin typeface="맑은 고딕"/>
                <a:ea typeface="맑은 고딕"/>
              </a:rPr>
              <a:t>. </a:t>
            </a:r>
            <a:r>
              <a:rPr kumimoji="0" lang="ko-KR" altLang="en-US" sz="4000" b="1" i="0" baseline="0" dirty="0">
                <a:solidFill>
                  <a:srgbClr val="1B1760">
                    <a:alpha val="100000"/>
                  </a:srgbClr>
                </a:solidFill>
                <a:latin typeface="맑은 고딕"/>
                <a:ea typeface="맑은 고딕"/>
              </a:rPr>
              <a:t>추진일정(WBS)</a:t>
            </a:r>
            <a:endParaRPr kumimoji="0" lang="ko-KR" altLang="en-US" sz="4000" b="1" i="0" dirty="0">
              <a:solidFill>
                <a:srgbClr val="1B176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103271" y="6572754"/>
            <a:ext cx="5559983" cy="193899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ko-KR" sz="4000" b="1" i="0" baseline="0" dirty="0" smtClean="0">
                <a:solidFill>
                  <a:srgbClr val="1B1760">
                    <a:alpha val="100000"/>
                  </a:srgbClr>
                </a:solidFill>
                <a:latin typeface="맑은 고딕"/>
                <a:ea typeface="맑은 고딕"/>
              </a:rPr>
              <a:t>4</a:t>
            </a:r>
            <a:r>
              <a:rPr kumimoji="0" lang="ko-KR" altLang="en-US" sz="4000" b="1" i="0" baseline="0" dirty="0" smtClean="0">
                <a:solidFill>
                  <a:srgbClr val="1B1760">
                    <a:alpha val="100000"/>
                  </a:srgbClr>
                </a:solidFill>
                <a:latin typeface="맑은 고딕"/>
                <a:ea typeface="맑은 고딕"/>
              </a:rPr>
              <a:t>. 결과 보고</a:t>
            </a:r>
            <a:endParaRPr kumimoji="0" lang="en-US" altLang="ko-KR" sz="4000" b="1" i="0" baseline="0" dirty="0" smtClean="0">
              <a:solidFill>
                <a:srgbClr val="1B1760">
                  <a:alpha val="100000"/>
                </a:srgbClr>
              </a:solidFill>
              <a:latin typeface="맑은 고딕"/>
              <a:ea typeface="맑은 고딕"/>
            </a:endParaRPr>
          </a:p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000" b="1" i="0" baseline="0" dirty="0">
                <a:solidFill>
                  <a:srgbClr val="1B1760">
                    <a:alpha val="100000"/>
                  </a:srgbClr>
                </a:solidFill>
                <a:latin typeface="맑은 고딕"/>
                <a:ea typeface="맑은 고딕"/>
              </a:rPr>
              <a:t>	</a:t>
            </a:r>
            <a:r>
              <a:rPr lang="ko-KR" altLang="en-US" sz="2500" b="1" dirty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</a:rPr>
              <a:t>서비스 구현 내용</a:t>
            </a:r>
            <a:endParaRPr lang="en-US" altLang="ko-KR" sz="2500" b="1" dirty="0">
              <a:solidFill>
                <a:srgbClr val="808080">
                  <a:alpha val="100000"/>
                </a:srgbClr>
              </a:solidFill>
              <a:latin typeface="맑은 고딕"/>
              <a:ea typeface="맑은 고딕"/>
            </a:endParaRPr>
          </a:p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ko-KR" sz="2500" b="1" dirty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</a:rPr>
              <a:t>	</a:t>
            </a:r>
            <a:r>
              <a:rPr lang="ko-KR" altLang="en-US" sz="2500" b="1" dirty="0" err="1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</a:rPr>
              <a:t>핵심코드</a:t>
            </a:r>
            <a:r>
              <a:rPr lang="ko-KR" altLang="en-US" sz="2500" b="1" dirty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</a:rPr>
              <a:t> 및 </a:t>
            </a:r>
            <a:r>
              <a:rPr lang="ko-KR" altLang="en-US" sz="2500" b="1" dirty="0" smtClean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</a:rPr>
              <a:t>시행착오</a:t>
            </a:r>
            <a:endParaRPr lang="en-US" altLang="ko-KR" sz="2500" b="1" dirty="0" smtClean="0">
              <a:solidFill>
                <a:srgbClr val="808080">
                  <a:alpha val="100000"/>
                </a:srgbClr>
              </a:solidFill>
              <a:latin typeface="맑은 고딕"/>
              <a:ea typeface="맑은 고딕"/>
            </a:endParaRPr>
          </a:p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ko-KR" sz="2500" b="1" dirty="0" smtClean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</a:rPr>
              <a:t>	</a:t>
            </a:r>
            <a:r>
              <a:rPr lang="ko-KR" altLang="en-US" sz="2500" b="1" dirty="0" smtClean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</a:rPr>
              <a:t>소감</a:t>
            </a:r>
            <a:endParaRPr lang="ko-KR" altLang="en-US" sz="2500" b="1" dirty="0">
              <a:solidFill>
                <a:srgbClr val="80808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740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0997" name="그림 20996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0742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0999" name="그림 20998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1000" name="TextBox 20999"/>
          <p:cNvSpPr txBox="1"/>
          <p:nvPr/>
        </p:nvSpPr>
        <p:spPr>
          <a:xfrm>
            <a:off x="1139626" y="1863412"/>
            <a:ext cx="8302688" cy="59992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400" b="1" i="0" baseline="0">
                <a:solidFill>
                  <a:srgbClr val="1B1760">
                    <a:alpha val="100000"/>
                  </a:srgbClr>
                </a:solidFill>
                <a:latin typeface="D2Coding"/>
              </a:rPr>
              <a:t>수집 데이터 속성 명세서</a:t>
            </a:r>
            <a:endParaRPr kumimoji="0" lang="ko-KR" altLang="en-US" sz="3400" b="1" i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21001" name="TextBox 21000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D2Coding"/>
              </a:rPr>
              <a:t>13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0746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1003" name="그림 21002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1004" name="TextBox 21003"/>
          <p:cNvSpPr txBox="1"/>
          <p:nvPr/>
        </p:nvSpPr>
        <p:spPr>
          <a:xfrm>
            <a:off x="1063435" y="517428"/>
            <a:ext cx="4569557" cy="54600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000" b="1" i="0" baseline="0">
                <a:solidFill>
                  <a:srgbClr val="FFFFFF">
                    <a:alpha val="100000"/>
                  </a:srgbClr>
                </a:solidFill>
                <a:latin typeface="D2Coding"/>
              </a:rPr>
              <a:t>3. 서비스 기획 및 설계</a:t>
            </a:r>
            <a:endParaRPr kumimoji="0" lang="ko-KR" altLang="en-US" sz="3000" b="1" i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aphicFrame>
        <p:nvGraphicFramePr>
          <p:cNvPr id="20749" name="표 20748"/>
          <p:cNvGraphicFramePr/>
          <p:nvPr>
            <p:extLst>
              <p:ext uri="{D42A27DB-BD31-4B8C-83A1-F6EECF244321}">
                <p14:modId xmlns:p14="http://schemas.microsoft.com/office/powerpoint/2010/main" val="64030244"/>
              </p:ext>
            </p:extLst>
          </p:nvPr>
        </p:nvGraphicFramePr>
        <p:xfrm>
          <a:off x="1269792" y="2706200"/>
          <a:ext cx="15935566" cy="6680352"/>
        </p:xfrm>
        <a:graphic>
          <a:graphicData uri="http://schemas.openxmlformats.org/drawingml/2006/table">
            <a:tbl>
              <a:tblPr firstRow="1" bandRow="1"/>
              <a:tblGrid>
                <a:gridCol w="33743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929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07868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951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34375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2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데이터명</a:t>
                      </a:r>
                      <a:endParaRPr kumimoji="0" lang="ko-KR" altLang="en-US" sz="2200" b="1" i="0">
                        <a:solidFill>
                          <a:srgbClr val="FFFFFF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2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수집 기관</a:t>
                      </a:r>
                      <a:endParaRPr kumimoji="0" lang="ko-KR" altLang="en-US" sz="2200" b="1" i="0">
                        <a:solidFill>
                          <a:srgbClr val="FFFFFF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2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수집 속성</a:t>
                      </a:r>
                      <a:endParaRPr kumimoji="0" lang="ko-KR" altLang="en-US" sz="2200" b="1" i="0">
                        <a:solidFill>
                          <a:srgbClr val="FFFFFF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2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비  고</a:t>
                      </a:r>
                      <a:endParaRPr kumimoji="0" lang="ko-KR" altLang="en-US" sz="2200" b="1" i="0">
                        <a:solidFill>
                          <a:srgbClr val="FFFFFF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4375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구글 지도 API</a:t>
                      </a:r>
                      <a:endParaRPr kumimoji="1" lang="ko-KR" altLang="en-US" sz="22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구글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세계 지도 / 국내 지도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4375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실시간 미세먼지 데이터</a:t>
                      </a:r>
                      <a:endParaRPr kumimoji="1" lang="ko-KR" altLang="en-US" sz="22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공공데이터포탈</a:t>
                      </a:r>
                      <a:endParaRPr kumimoji="1" lang="ko-KR" altLang="en-US" sz="22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393752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22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실시간 국내 미세먼지 </a:t>
                      </a:r>
                      <a:r>
                        <a:rPr kumimoji="1" lang="ko-KR" altLang="en-US" sz="22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데이터</a:t>
                      </a:r>
                      <a:r>
                        <a:rPr kumimoji="1" lang="en-US" altLang="ko-KR" sz="22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, </a:t>
                      </a:r>
                      <a:r>
                        <a:rPr kumimoji="1" lang="ko-KR" altLang="en-US" sz="2200" b="0" i="0" dirty="0" err="1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도시별</a:t>
                      </a:r>
                      <a:r>
                        <a:rPr kumimoji="1" lang="ko-KR" altLang="en-US" sz="2200" b="0" i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 월별 미세먼지 농도</a:t>
                      </a:r>
                      <a:endParaRPr kumimoji="1" lang="ko-KR" altLang="en-US" sz="22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4375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CCTV</a:t>
                      </a:r>
                      <a:endParaRPr kumimoji="1" lang="ko-KR" altLang="en-US" sz="22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도시교통정보센터</a:t>
                      </a:r>
                      <a:endParaRPr kumimoji="1" lang="ko-KR" altLang="en-US" sz="22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지역별 실시간 시각정보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 dirty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50102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전세계 대기질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https://</a:t>
                      </a:r>
                      <a:r>
                        <a:rPr kumimoji="0" lang="ko-KR" altLang="en-US" sz="2200" b="1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aqicn</a:t>
                      </a:r>
                      <a:r>
                        <a:rPr kumimoji="1" lang="ko-KR" altLang="en-US" sz="22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.org/</a:t>
                      </a:r>
                      <a:endParaRPr kumimoji="1" lang="ko-KR" altLang="en-US" sz="22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전세계 </a:t>
                      </a:r>
                      <a:r>
                        <a:rPr kumimoji="1" lang="ko-KR" altLang="en-US" sz="2200" b="0" i="0" baseline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대기질</a:t>
                      </a:r>
                      <a:r>
                        <a:rPr kumimoji="1" lang="ko-KR" altLang="en-US" sz="22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 실시간 정보</a:t>
                      </a:r>
                      <a:endParaRPr kumimoji="1" lang="ko-KR" altLang="en-US" sz="22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 dirty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34375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미세먼지 세부 측정정보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에어코리아(환경부)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연도별 </a:t>
                      </a:r>
                      <a:r>
                        <a:rPr kumimoji="1" lang="ko-KR" altLang="en-US" sz="2200" b="0" i="0" baseline="0" dirty="0" err="1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시군구</a:t>
                      </a:r>
                      <a:r>
                        <a:rPr kumimoji="1" lang="ko-KR" altLang="en-US" sz="22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 </a:t>
                      </a:r>
                      <a:r>
                        <a:rPr kumimoji="1" lang="en-US" altLang="ko-KR" sz="22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1</a:t>
                      </a:r>
                      <a:r>
                        <a:rPr kumimoji="1" lang="ko-KR" altLang="en-US" sz="2200" b="0" i="0" baseline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시간별</a:t>
                      </a:r>
                      <a:r>
                        <a:rPr kumimoji="1" lang="ko-KR" altLang="en-US" sz="22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 미세먼지/</a:t>
                      </a:r>
                      <a:r>
                        <a:rPr kumimoji="1" lang="ko-KR" altLang="en-US" sz="2200" b="0" i="0" baseline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초미세먼지</a:t>
                      </a:r>
                      <a:r>
                        <a:rPr kumimoji="1" lang="ko-KR" altLang="en-US" sz="22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 농도</a:t>
                      </a:r>
                    </a:p>
                  </a:txBody>
                  <a:tcPr anchor="ctr">
                    <a:lnL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 dirty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2726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34375"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 dirty="0" smtClean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한국남동발전</a:t>
                      </a:r>
                      <a:r>
                        <a:rPr kumimoji="1" lang="en-US" altLang="ko-KR" sz="2200" b="0" i="0" baseline="0" dirty="0" smtClean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_</a:t>
                      </a:r>
                      <a:r>
                        <a:rPr kumimoji="1" lang="ko-KR" altLang="en-US" sz="2200" b="0" i="0" baseline="0" dirty="0" smtClean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발전소주변농도</a:t>
                      </a:r>
                      <a:r>
                        <a:rPr kumimoji="1" lang="en-US" altLang="ko-KR" sz="2200" b="0" i="0" baseline="0" dirty="0" smtClean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kumimoji="1" lang="ko-KR" altLang="en-US" sz="2200" b="0" i="0" baseline="0" dirty="0" smtClean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일평균</a:t>
                      </a:r>
                      <a:r>
                        <a:rPr kumimoji="1" lang="en-US" altLang="ko-KR" sz="2200" b="0" i="0" baseline="0" dirty="0" smtClean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  <a:r>
                        <a:rPr kumimoji="1" lang="ko-KR" altLang="en-US" sz="2200" b="0" i="0" baseline="0" dirty="0" smtClean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최종</a:t>
                      </a:r>
                      <a:endParaRPr kumimoji="1" lang="en-US" altLang="en-US" sz="2200" b="0" i="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2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 dirty="0" smtClean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한국남동발전㈜</a:t>
                      </a:r>
                      <a:endParaRPr kumimoji="1" lang="en-US" altLang="en-US" sz="2200" b="0" i="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 dirty="0" smtClean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발전소 주변 미세먼지 농도</a:t>
                      </a:r>
                      <a:endParaRPr kumimoji="1" lang="en-US" altLang="en-US" sz="2200" b="0" i="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2726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34375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기후 데이터</a:t>
                      </a:r>
                      <a:endParaRPr kumimoji="1" lang="ko-KR" altLang="en-US" sz="22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26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기상청 기상 포털</a:t>
                      </a:r>
                      <a:endParaRPr kumimoji="1" lang="ko-KR" altLang="en-US" sz="22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26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기온 </a:t>
                      </a:r>
                      <a:r>
                        <a:rPr kumimoji="1" lang="en-US" altLang="ko-KR" sz="22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/ </a:t>
                      </a:r>
                      <a:r>
                        <a:rPr kumimoji="1" lang="ko-KR" altLang="en-US" sz="22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강수량 </a:t>
                      </a:r>
                      <a:r>
                        <a:rPr kumimoji="1" lang="en-US" altLang="ko-KR" sz="22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/ </a:t>
                      </a:r>
                      <a:r>
                        <a:rPr kumimoji="1" lang="ko-KR" altLang="en-US" sz="22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바람 </a:t>
                      </a:r>
                      <a:r>
                        <a:rPr kumimoji="1" lang="en-US" altLang="ko-KR" sz="22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/ </a:t>
                      </a:r>
                      <a:r>
                        <a:rPr kumimoji="1" lang="ko-KR" altLang="en-US" sz="22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습도</a:t>
                      </a:r>
                      <a:endParaRPr kumimoji="1" lang="ko-KR" altLang="en-US" sz="22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26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 dirty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734375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서울시 미세먼지</a:t>
                      </a:r>
                      <a:r>
                        <a:rPr kumimoji="1" lang="ko-KR" altLang="en-US" sz="22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 데이터</a:t>
                      </a:r>
                      <a:endParaRPr kumimoji="1" lang="ko-KR" altLang="en-US" sz="22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26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서울 특별시</a:t>
                      </a:r>
                      <a:endParaRPr kumimoji="1" lang="en-US" altLang="ko-KR" sz="2200" b="0" i="0" dirty="0" smtClean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대기환경 정보</a:t>
                      </a:r>
                      <a:endParaRPr kumimoji="1" lang="ko-KR" altLang="en-US" sz="22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26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26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구별 미세먼지 데이터</a:t>
                      </a:r>
                      <a:endParaRPr kumimoji="1" lang="ko-KR" altLang="en-US" sz="22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26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26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 dirty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2726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764168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0856" y="5109523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8" name="TextBox 23047"/>
          <p:cNvSpPr txBox="1"/>
          <p:nvPr/>
        </p:nvSpPr>
        <p:spPr>
          <a:xfrm>
            <a:off x="1169767" y="1882446"/>
            <a:ext cx="8301125" cy="61583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400" b="1" i="0" baseline="0">
                <a:solidFill>
                  <a:srgbClr val="1B1760">
                    <a:alpha val="100000"/>
                  </a:srgbClr>
                </a:solidFill>
                <a:latin typeface="한컴 윤체 B"/>
              </a:rPr>
              <a:t>개발 환경</a:t>
            </a:r>
            <a:endParaRPr kumimoji="0" lang="ko-KR" altLang="en-US" sz="3400" b="1" i="0">
              <a:solidFill>
                <a:srgbClr val="1B1760">
                  <a:alpha val="100000"/>
                </a:srgbClr>
              </a:solidFill>
              <a:latin typeface="한컴 윤체 B"/>
            </a:endParaRPr>
          </a:p>
        </p:txBody>
      </p: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14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aphicFrame>
        <p:nvGraphicFramePr>
          <p:cNvPr id="22796" name="표 22795"/>
          <p:cNvGraphicFramePr/>
          <p:nvPr/>
        </p:nvGraphicFramePr>
        <p:xfrm>
          <a:off x="2587142" y="7880485"/>
          <a:ext cx="12632621" cy="1442770"/>
        </p:xfrm>
        <a:graphic>
          <a:graphicData uri="http://schemas.openxmlformats.org/drawingml/2006/table">
            <a:tbl>
              <a:tblPr firstRow="1" bandRow="1"/>
              <a:tblGrid>
                <a:gridCol w="126326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34868">
                <a:tc>
                  <a:txBody>
                    <a:bodyPr/>
                    <a:lstStyle/>
                    <a:p>
                      <a:pPr marL="0" lvl="0" indent="0" algn="ctr" defTabSz="393752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7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휴먼둥근헤드라인"/>
                        </a:rPr>
                        <a:t>형상관리</a:t>
                      </a:r>
                      <a:endParaRPr kumimoji="0" lang="ko-KR" altLang="en-US" sz="2700" b="1" i="0">
                        <a:solidFill>
                          <a:srgbClr val="FFFFFF">
                            <a:alpha val="100000"/>
                          </a:srgbClr>
                        </a:solidFill>
                        <a:latin typeface="휴먼둥근헤드라인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07902">
                <a:tc>
                  <a:txBody>
                    <a:bodyPr/>
                    <a:lstStyle/>
                    <a:p>
                      <a:pPr marL="0" lvl="0" indent="0" algn="ctr" defTabSz="393752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7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휴먼엑스포"/>
                        </a:rPr>
                        <a:t>GITHUB</a:t>
                      </a:r>
                      <a:endParaRPr kumimoji="1" lang="ko-KR" altLang="en-US" sz="27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2809" name="표 22808"/>
          <p:cNvGraphicFramePr/>
          <p:nvPr>
            <p:extLst>
              <p:ext uri="{D42A27DB-BD31-4B8C-83A1-F6EECF244321}">
                <p14:modId xmlns:p14="http://schemas.microsoft.com/office/powerpoint/2010/main" val="1200987217"/>
              </p:ext>
            </p:extLst>
          </p:nvPr>
        </p:nvGraphicFramePr>
        <p:xfrm>
          <a:off x="2587142" y="2882361"/>
          <a:ext cx="4025168" cy="4766369"/>
        </p:xfrm>
        <a:graphic>
          <a:graphicData uri="http://schemas.openxmlformats.org/drawingml/2006/table">
            <a:tbl>
              <a:tblPr firstRow="1" bandRow="1"/>
              <a:tblGrid>
                <a:gridCol w="40251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92025">
                <a:tc>
                  <a:txBody>
                    <a:bodyPr/>
                    <a:lstStyle/>
                    <a:p>
                      <a:pPr marL="0" lvl="0" indent="0" algn="ctr" defTabSz="393752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7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FRONT - END</a:t>
                      </a:r>
                      <a:endParaRPr kumimoji="0" lang="ko-KR" altLang="en-US" sz="2700" b="1" i="0">
                        <a:solidFill>
                          <a:srgbClr val="FFFFFF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74344">
                <a:tc>
                  <a:txBody>
                    <a:bodyPr/>
                    <a:lstStyle/>
                    <a:p>
                      <a:pPr marL="0" lvl="0" indent="0" algn="ctr" defTabSz="393752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7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HTML</a:t>
                      </a:r>
                      <a:r>
                        <a:rPr kumimoji="1" lang="ko-KR" altLang="en-US" sz="27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, W3.CSS</a:t>
                      </a:r>
                    </a:p>
                    <a:p>
                      <a:pPr marL="0" lvl="0" indent="0" algn="ctr" defTabSz="393752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2700" b="0" i="0" baseline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  <a:p>
                      <a:pPr marL="0" lvl="0" indent="0" algn="ctr" defTabSz="393752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700" b="0" i="0" baseline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JavaScript</a:t>
                      </a:r>
                      <a:endParaRPr kumimoji="1" lang="ko-KR" altLang="en-US" sz="2700" b="0" i="0" baseline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  <a:p>
                      <a:pPr marL="0" lvl="0" indent="0" algn="ctr" defTabSz="393752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2700" b="0" i="0" baseline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  <a:p>
                      <a:pPr marL="0" lvl="0" indent="0" algn="ctr" defTabSz="393752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700" b="0" i="0" baseline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jQuery</a:t>
                      </a:r>
                      <a:endParaRPr kumimoji="1" lang="ko-KR" altLang="en-US" sz="27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2822" name="표 22821"/>
          <p:cNvGraphicFramePr/>
          <p:nvPr/>
        </p:nvGraphicFramePr>
        <p:xfrm>
          <a:off x="6913892" y="2882361"/>
          <a:ext cx="4025168" cy="4766369"/>
        </p:xfrm>
        <a:graphic>
          <a:graphicData uri="http://schemas.openxmlformats.org/drawingml/2006/table">
            <a:tbl>
              <a:tblPr firstRow="1" bandRow="1"/>
              <a:tblGrid>
                <a:gridCol w="40251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92025">
                <a:tc>
                  <a:txBody>
                    <a:bodyPr/>
                    <a:lstStyle/>
                    <a:p>
                      <a:pPr marL="0" lvl="0" indent="0" algn="ctr" defTabSz="393752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7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BACK - END</a:t>
                      </a:r>
                      <a:endParaRPr kumimoji="0" lang="ko-KR" altLang="en-US" sz="2700" b="1" i="0">
                        <a:solidFill>
                          <a:srgbClr val="FFFFFF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74344">
                <a:tc>
                  <a:txBody>
                    <a:bodyPr/>
                    <a:lstStyle/>
                    <a:p>
                      <a:pPr marL="0" lvl="0" indent="0" algn="ctr" defTabSz="393752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7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ORACLE</a:t>
                      </a:r>
                    </a:p>
                    <a:p>
                      <a:pPr marL="0" lvl="0" indent="0" algn="ctr" defTabSz="393752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2700" b="0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  <a:p>
                      <a:pPr marL="0" lvl="0" indent="0" algn="ctr" defTabSz="393752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7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Django</a:t>
                      </a:r>
                    </a:p>
                    <a:p>
                      <a:pPr marL="0" lvl="0" indent="0" algn="ctr" defTabSz="393752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2700" b="0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  <a:p>
                      <a:pPr marL="0" lvl="0" indent="0" algn="ctr" defTabSz="393752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7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JAVA, SPRING</a:t>
                      </a:r>
                    </a:p>
                    <a:p>
                      <a:pPr marL="0" lvl="0" indent="0" algn="ctr" defTabSz="393752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2700" b="0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  <a:p>
                      <a:pPr marL="0" lvl="0" indent="0" algn="ctr" defTabSz="393752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7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PYTHON</a:t>
                      </a:r>
                      <a:endParaRPr kumimoji="1" lang="ko-KR" altLang="en-US" sz="27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2832" name="표 22831"/>
          <p:cNvGraphicFramePr/>
          <p:nvPr>
            <p:extLst>
              <p:ext uri="{D42A27DB-BD31-4B8C-83A1-F6EECF244321}">
                <p14:modId xmlns:p14="http://schemas.microsoft.com/office/powerpoint/2010/main" val="3808983858"/>
              </p:ext>
            </p:extLst>
          </p:nvPr>
        </p:nvGraphicFramePr>
        <p:xfrm>
          <a:off x="11202521" y="2882361"/>
          <a:ext cx="4025168" cy="4766369"/>
        </p:xfrm>
        <a:graphic>
          <a:graphicData uri="http://schemas.openxmlformats.org/drawingml/2006/table">
            <a:tbl>
              <a:tblPr firstRow="1" bandRow="1"/>
              <a:tblGrid>
                <a:gridCol w="40251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92539">
                <a:tc>
                  <a:txBody>
                    <a:bodyPr/>
                    <a:lstStyle/>
                    <a:p>
                      <a:pPr marL="0" lvl="0" indent="0" algn="ctr" defTabSz="393752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700" b="1" i="0" baseline="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DATA ANALYSIS</a:t>
                      </a:r>
                      <a:endParaRPr kumimoji="0" lang="ko-KR" altLang="en-US" sz="2700" b="1" i="0" dirty="0">
                        <a:solidFill>
                          <a:srgbClr val="FFFFFF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73830">
                <a:tc>
                  <a:txBody>
                    <a:bodyPr/>
                    <a:lstStyle/>
                    <a:p>
                      <a:pPr marL="0" lvl="0" indent="0" algn="ctr" defTabSz="393752" rtl="0" eaLnBrk="1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700" b="0" i="0" baseline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SQLAlchemy</a:t>
                      </a:r>
                      <a:r>
                        <a:rPr kumimoji="1" lang="ko-KR" altLang="en-US" sz="27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, </a:t>
                      </a:r>
                      <a:r>
                        <a:rPr kumimoji="1" lang="ko-KR" altLang="en-US" sz="2700" b="0" i="0" baseline="0" dirty="0" err="1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OracleDB</a:t>
                      </a:r>
                      <a:endParaRPr kumimoji="1" lang="ko-KR" altLang="en-US" sz="1200" b="0" i="0" baseline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  <a:p>
                      <a:pPr marL="0" lvl="0" indent="0" algn="ctr" defTabSz="393752" rtl="0" eaLnBrk="1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2700" b="0" i="0" baseline="0" dirty="0" err="1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TenseorFlow</a:t>
                      </a:r>
                      <a:r>
                        <a:rPr kumimoji="1" lang="ko-KR" altLang="en-US" sz="27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/>
                      </a:r>
                      <a:br>
                        <a:rPr kumimoji="1" lang="ko-KR" altLang="en-US" sz="27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</a:br>
                      <a:r>
                        <a:rPr kumimoji="1" lang="ko-KR" altLang="en-US" sz="2700" b="0" i="0" baseline="0" dirty="0" err="1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Pandas</a:t>
                      </a:r>
                      <a:endParaRPr kumimoji="1" lang="ko-KR" altLang="en-US" sz="1200" b="0" i="0" baseline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  <a:p>
                      <a:pPr marL="0" lvl="0" indent="0" algn="ctr" defTabSz="393752" rtl="0" eaLnBrk="1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700" b="0" i="0" baseline="0" dirty="0" err="1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Plotly</a:t>
                      </a:r>
                      <a:endParaRPr kumimoji="1" lang="ko-KR" altLang="en-US" sz="2700" b="0" i="0" baseline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  <a:p>
                      <a:pPr marL="0" lvl="0" indent="0" algn="ctr" defTabSz="393752" rtl="0" eaLnBrk="1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ko-KR" sz="2700" b="0" i="0" baseline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  <a:p>
                      <a:pPr marL="0" lvl="0" indent="0" algn="ctr" defTabSz="393752" rtl="0" eaLnBrk="1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27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M</a:t>
                      </a:r>
                      <a:r>
                        <a:rPr kumimoji="1" lang="ko-KR" altLang="en-US" sz="2700" b="0" i="0" baseline="0" dirty="0" err="1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atplotlib</a:t>
                      </a:r>
                      <a:endParaRPr kumimoji="1" lang="ko-KR" altLang="en-US" sz="27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3101" name="TextBox 23100"/>
          <p:cNvSpPr txBox="1"/>
          <p:nvPr/>
        </p:nvSpPr>
        <p:spPr>
          <a:xfrm>
            <a:off x="1063435" y="517428"/>
            <a:ext cx="4569557" cy="54438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000" b="1" i="0" baseline="0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3. 서비스 기획 및 설계</a:t>
            </a:r>
            <a:endParaRPr kumimoji="0" lang="ko-KR" altLang="en-US" sz="3000" b="1" i="0" dirty="0">
              <a:solidFill>
                <a:srgbClr val="FFFFFF">
                  <a:alpha val="100000"/>
                </a:srgbClr>
              </a:solidFill>
              <a:latin typeface="휴먼엑스포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16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ko-KR" sz="3000" b="1" i="0" baseline="0" dirty="0" smtClean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5</a:t>
            </a:r>
            <a:r>
              <a:rPr kumimoji="0" lang="ko-KR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진행 상황 보고</a:t>
            </a:r>
            <a:endParaRPr kumimoji="0" lang="ko-KR" altLang="en-US" sz="3000" b="1" i="0" dirty="0">
              <a:solidFill>
                <a:srgbClr val="FFFFFF">
                  <a:alpha val="100000"/>
                </a:srgbClr>
              </a:solidFill>
              <a:latin typeface="휴먼엑스포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39626" y="1863412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서비스 구현 내용(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1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5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endParaRPr kumimoji="0" lang="ko-KR" altLang="en-US" sz="3400" b="1" i="0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pic>
        <p:nvPicPr>
          <p:cNvPr id="1026" name="Picture 2" descr="메인뷰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3370" y="565515"/>
            <a:ext cx="8993252" cy="9146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2"/>
          <p:cNvSpPr txBox="1"/>
          <p:nvPr/>
        </p:nvSpPr>
        <p:spPr>
          <a:xfrm>
            <a:off x="1168281" y="2776133"/>
            <a:ext cx="51470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Tx/>
              <a:buChar char="-"/>
            </a:pPr>
            <a:r>
              <a:rPr lang="ko-KR" altLang="en-US" sz="2800" b="1" dirty="0" err="1" smtClean="0"/>
              <a:t>메인화면</a:t>
            </a:r>
            <a:endParaRPr lang="en-US" altLang="ko-KR" sz="2800" b="1" dirty="0" smtClean="0"/>
          </a:p>
          <a:p>
            <a:pPr marL="457200" indent="-457200">
              <a:buFontTx/>
              <a:buChar char="-"/>
            </a:pPr>
            <a:endParaRPr lang="en-US" altLang="ko-KR" sz="2800" b="1" dirty="0" smtClean="0"/>
          </a:p>
        </p:txBody>
      </p:sp>
      <p:sp>
        <p:nvSpPr>
          <p:cNvPr id="14" name="직사각형 13"/>
          <p:cNvSpPr/>
          <p:nvPr/>
        </p:nvSpPr>
        <p:spPr>
          <a:xfrm>
            <a:off x="7994440" y="3751755"/>
            <a:ext cx="5411194" cy="5960381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6241518" y="5385431"/>
            <a:ext cx="175292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i="1" dirty="0" smtClean="0">
                <a:solidFill>
                  <a:srgbClr val="FF0000"/>
                </a:solidFill>
              </a:rPr>
              <a:t>국내외 </a:t>
            </a:r>
            <a:r>
              <a:rPr lang="en-US" altLang="ko-KR" sz="2000" b="1" i="1" dirty="0" smtClean="0">
                <a:solidFill>
                  <a:srgbClr val="FF0000"/>
                </a:solidFill>
              </a:rPr>
              <a:t/>
            </a:r>
            <a:br>
              <a:rPr lang="en-US" altLang="ko-KR" sz="2000" b="1" i="1" dirty="0" smtClean="0">
                <a:solidFill>
                  <a:srgbClr val="FF0000"/>
                </a:solidFill>
              </a:rPr>
            </a:br>
            <a:r>
              <a:rPr lang="ko-KR" altLang="en-US" sz="2000" b="1" i="1" dirty="0" smtClean="0">
                <a:solidFill>
                  <a:srgbClr val="FF0000"/>
                </a:solidFill>
              </a:rPr>
              <a:t>미세먼지농도</a:t>
            </a:r>
            <a:r>
              <a:rPr lang="en-US" altLang="ko-KR" sz="2000" b="1" i="1" dirty="0" smtClean="0">
                <a:solidFill>
                  <a:srgbClr val="FF0000"/>
                </a:solidFill>
              </a:rPr>
              <a:t/>
            </a:r>
            <a:br>
              <a:rPr lang="en-US" altLang="ko-KR" sz="2000" b="1" i="1" dirty="0" smtClean="0">
                <a:solidFill>
                  <a:srgbClr val="FF0000"/>
                </a:solidFill>
              </a:rPr>
            </a:br>
            <a:r>
              <a:rPr lang="ko-KR" altLang="en-US" sz="2000" b="1" i="1" dirty="0" smtClean="0">
                <a:solidFill>
                  <a:srgbClr val="FF0000"/>
                </a:solidFill>
              </a:rPr>
              <a:t>낮은 지역</a:t>
            </a:r>
            <a:r>
              <a:rPr lang="en-US" altLang="ko-KR" sz="2000" b="1" i="1" dirty="0" smtClean="0">
                <a:solidFill>
                  <a:srgbClr val="FF0000"/>
                </a:solidFill>
              </a:rPr>
              <a:t/>
            </a:r>
            <a:br>
              <a:rPr lang="en-US" altLang="ko-KR" sz="2000" b="1" i="1" dirty="0" smtClean="0">
                <a:solidFill>
                  <a:srgbClr val="FF0000"/>
                </a:solidFill>
              </a:rPr>
            </a:br>
            <a:r>
              <a:rPr lang="ko-KR" altLang="en-US" sz="2000" b="1" i="1" dirty="0" smtClean="0">
                <a:solidFill>
                  <a:srgbClr val="FF0000"/>
                </a:solidFill>
              </a:rPr>
              <a:t>랭킹 </a:t>
            </a:r>
            <a:r>
              <a:rPr lang="en-US" altLang="ko-KR" sz="2000" b="1" i="1" dirty="0" smtClean="0">
                <a:solidFill>
                  <a:srgbClr val="FF0000"/>
                </a:solidFill>
              </a:rPr>
              <a:t>10</a:t>
            </a:r>
            <a:r>
              <a:rPr lang="ko-KR" altLang="en-US" sz="2000" b="1" i="1" dirty="0" smtClean="0">
                <a:solidFill>
                  <a:srgbClr val="FF0000"/>
                </a:solidFill>
              </a:rPr>
              <a:t>위</a:t>
            </a:r>
            <a:endParaRPr lang="ko-KR" altLang="en-US" sz="2000" b="1" i="1" dirty="0">
              <a:solidFill>
                <a:srgbClr val="FF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6111231" y="4578932"/>
            <a:ext cx="17529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i="1" smtClean="0">
                <a:solidFill>
                  <a:srgbClr val="FF0000"/>
                </a:solidFill>
              </a:rPr>
              <a:t>로그인</a:t>
            </a:r>
            <a:endParaRPr lang="ko-KR" altLang="en-US" sz="2000" b="1" i="1" dirty="0">
              <a:solidFill>
                <a:srgbClr val="FF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6091877" y="6703148"/>
            <a:ext cx="175292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i="1" dirty="0" smtClean="0">
                <a:solidFill>
                  <a:srgbClr val="FF0000"/>
                </a:solidFill>
              </a:rPr>
              <a:t>미세먼지</a:t>
            </a:r>
            <a:r>
              <a:rPr lang="en-US" altLang="ko-KR" sz="2000" b="1" i="1" dirty="0" smtClean="0">
                <a:solidFill>
                  <a:srgbClr val="FF0000"/>
                </a:solidFill>
              </a:rPr>
              <a:t/>
            </a:r>
            <a:br>
              <a:rPr lang="en-US" altLang="ko-KR" sz="2000" b="1" i="1" dirty="0" smtClean="0">
                <a:solidFill>
                  <a:srgbClr val="FF0000"/>
                </a:solidFill>
              </a:rPr>
            </a:br>
            <a:r>
              <a:rPr lang="ko-KR" altLang="en-US" sz="2000" b="1" i="1" dirty="0" smtClean="0">
                <a:solidFill>
                  <a:srgbClr val="FF0000"/>
                </a:solidFill>
              </a:rPr>
              <a:t>관련</a:t>
            </a:r>
            <a:r>
              <a:rPr lang="en-US" altLang="ko-KR" sz="2000" b="1" i="1" dirty="0" smtClean="0">
                <a:solidFill>
                  <a:srgbClr val="FF0000"/>
                </a:solidFill>
              </a:rPr>
              <a:t/>
            </a:r>
            <a:br>
              <a:rPr lang="en-US" altLang="ko-KR" sz="2000" b="1" i="1" dirty="0" smtClean="0">
                <a:solidFill>
                  <a:srgbClr val="FF0000"/>
                </a:solidFill>
              </a:rPr>
            </a:br>
            <a:r>
              <a:rPr lang="ko-KR" altLang="en-US" sz="2000" b="1" i="1" dirty="0" smtClean="0">
                <a:solidFill>
                  <a:srgbClr val="FF0000"/>
                </a:solidFill>
              </a:rPr>
              <a:t>뉴스</a:t>
            </a:r>
            <a:endParaRPr lang="ko-KR" altLang="en-US" sz="2000" b="1" i="1" dirty="0">
              <a:solidFill>
                <a:srgbClr val="FF0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6086969" y="1663357"/>
            <a:ext cx="17529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i="1" dirty="0" smtClean="0">
                <a:solidFill>
                  <a:srgbClr val="FF0000"/>
                </a:solidFill>
              </a:rPr>
              <a:t>배너</a:t>
            </a:r>
            <a:endParaRPr lang="ko-KR" altLang="en-US" sz="2000" b="1" i="1" dirty="0">
              <a:solidFill>
                <a:srgbClr val="FF00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6113322" y="3053131"/>
            <a:ext cx="17529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i="1" dirty="0" smtClean="0">
                <a:solidFill>
                  <a:srgbClr val="FF0000"/>
                </a:solidFill>
              </a:rPr>
              <a:t>메뉴</a:t>
            </a:r>
            <a:endParaRPr lang="ko-KR" altLang="en-US" sz="2000" b="1" i="1" dirty="0">
              <a:solidFill>
                <a:srgbClr val="FF0000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14808226" y="198549"/>
            <a:ext cx="2362634" cy="213399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/>
              <a:t>수정 </a:t>
            </a:r>
            <a:r>
              <a:rPr lang="en-US" altLang="ko-KR" sz="2400" dirty="0" smtClean="0"/>
              <a:t/>
            </a:r>
            <a:br>
              <a:rPr lang="en-US" altLang="ko-KR" sz="2400" dirty="0" smtClean="0"/>
            </a:br>
            <a:r>
              <a:rPr lang="ko-KR" altLang="en-US" sz="2400" dirty="0" smtClean="0"/>
              <a:t>필요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781760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18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ko-KR" sz="3000" b="1" i="0" baseline="0" dirty="0" smtClean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5</a:t>
            </a:r>
            <a:r>
              <a:rPr kumimoji="0" lang="ko-KR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진행 상황 보고</a:t>
            </a:r>
            <a:endParaRPr kumimoji="0" lang="ko-KR" altLang="en-US" sz="3000" b="1" i="0" dirty="0">
              <a:solidFill>
                <a:srgbClr val="FFFFFF">
                  <a:alpha val="100000"/>
                </a:srgbClr>
              </a:solidFill>
              <a:latin typeface="휴먼엑스포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39626" y="1863412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서비스 구현 내용(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2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5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endParaRPr kumimoji="0" lang="ko-KR" altLang="en-US" sz="3400" b="1" i="0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3" name="TextBox 2"/>
          <p:cNvSpPr txBox="1"/>
          <p:nvPr/>
        </p:nvSpPr>
        <p:spPr>
          <a:xfrm>
            <a:off x="1168810" y="2729398"/>
            <a:ext cx="5147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Tx/>
              <a:buChar char="-"/>
            </a:pPr>
            <a:r>
              <a:rPr lang="ko-KR" altLang="en-US" sz="2800" b="1" dirty="0" smtClean="0"/>
              <a:t>회원가입</a:t>
            </a:r>
            <a:endParaRPr lang="en-US" altLang="ko-KR" sz="2800" b="1" dirty="0" smtClean="0"/>
          </a:p>
        </p:txBody>
      </p:sp>
      <p:pic>
        <p:nvPicPr>
          <p:cNvPr id="2050" name="Picture 2" descr="회원가입뷰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0366" y="799649"/>
            <a:ext cx="8176863" cy="8777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메인뷰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0641" y="3367618"/>
            <a:ext cx="6105692" cy="6209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6165304" y="6511383"/>
            <a:ext cx="838354" cy="267498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화살표 연결선 3"/>
          <p:cNvCxnSpPr>
            <a:stCxn id="2" idx="3"/>
          </p:cNvCxnSpPr>
          <p:nvPr/>
        </p:nvCxnSpPr>
        <p:spPr>
          <a:xfrm flipV="1">
            <a:off x="7003658" y="2014757"/>
            <a:ext cx="2126806" cy="4630375"/>
          </a:xfrm>
          <a:prstGeom prst="straightConnector1">
            <a:avLst/>
          </a:prstGeom>
          <a:noFill/>
          <a:ln w="38100">
            <a:solidFill>
              <a:srgbClr val="FF0000"/>
            </a:solidFill>
            <a:prstDash val="sysDash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6" name="타원 15"/>
          <p:cNvSpPr/>
          <p:nvPr/>
        </p:nvSpPr>
        <p:spPr>
          <a:xfrm>
            <a:off x="14808226" y="198549"/>
            <a:ext cx="2362634" cy="213399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/>
              <a:t>수정 </a:t>
            </a:r>
            <a:r>
              <a:rPr lang="en-US" altLang="ko-KR" sz="2400" dirty="0" smtClean="0"/>
              <a:t/>
            </a:r>
            <a:br>
              <a:rPr lang="en-US" altLang="ko-KR" sz="2400" dirty="0" smtClean="0"/>
            </a:br>
            <a:r>
              <a:rPr lang="ko-KR" altLang="en-US" sz="2400" dirty="0" smtClean="0"/>
              <a:t>필요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102253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19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39626" y="1863412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서비스 구현 내용(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3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5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endParaRPr kumimoji="0" lang="ko-KR" altLang="en-US" sz="3400" b="1" i="0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3" name="TextBox 2"/>
          <p:cNvSpPr txBox="1"/>
          <p:nvPr/>
        </p:nvSpPr>
        <p:spPr>
          <a:xfrm>
            <a:off x="1168810" y="2729398"/>
            <a:ext cx="5147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Tx/>
              <a:buChar char="-"/>
            </a:pPr>
            <a:r>
              <a:rPr lang="ko-KR" altLang="en-US" sz="2800" b="1" dirty="0" smtClean="0"/>
              <a:t>실시간 미세먼지 정보 보기</a:t>
            </a:r>
            <a:endParaRPr lang="en-US" altLang="ko-KR" sz="2800" b="1" dirty="0" smtClean="0"/>
          </a:p>
        </p:txBody>
      </p:sp>
      <p:pic>
        <p:nvPicPr>
          <p:cNvPr id="4098" name="Picture 2" descr="실시간뷰_1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5303" y="1863412"/>
            <a:ext cx="11420269" cy="7665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직사각형 16"/>
          <p:cNvSpPr/>
          <p:nvPr/>
        </p:nvSpPr>
        <p:spPr>
          <a:xfrm>
            <a:off x="6546374" y="1903689"/>
            <a:ext cx="3200988" cy="575275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14808226" y="198549"/>
            <a:ext cx="2362634" cy="213399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/>
              <a:t>수정 </a:t>
            </a:r>
            <a:r>
              <a:rPr lang="en-US" altLang="ko-KR" sz="2400" dirty="0" smtClean="0"/>
              <a:t/>
            </a:r>
            <a:br>
              <a:rPr lang="en-US" altLang="ko-KR" sz="2400" dirty="0" smtClean="0"/>
            </a:br>
            <a:r>
              <a:rPr lang="ko-KR" altLang="en-US" sz="2400" dirty="0" smtClean="0"/>
              <a:t>필요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3675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20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39626" y="1863412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서비스 구현 내용(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4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5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endParaRPr kumimoji="0" lang="ko-KR" altLang="en-US" sz="3400" b="1" i="0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3" name="TextBox 2"/>
          <p:cNvSpPr txBox="1"/>
          <p:nvPr/>
        </p:nvSpPr>
        <p:spPr>
          <a:xfrm>
            <a:off x="1168810" y="2729398"/>
            <a:ext cx="5147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Tx/>
              <a:buChar char="-"/>
            </a:pPr>
            <a:r>
              <a:rPr lang="ko-KR" altLang="en-US" sz="2800" b="1" dirty="0" smtClean="0"/>
              <a:t>실시간 미세먼지 정보 보기</a:t>
            </a:r>
            <a:endParaRPr lang="en-US" altLang="ko-KR" sz="2800" b="1" dirty="0" smtClean="0"/>
          </a:p>
        </p:txBody>
      </p:sp>
      <p:pic>
        <p:nvPicPr>
          <p:cNvPr id="5122" name="Picture 2" descr="실시간뷰_2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8537" y="1505219"/>
            <a:ext cx="11602081" cy="8002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직사각형 15"/>
          <p:cNvSpPr/>
          <p:nvPr/>
        </p:nvSpPr>
        <p:spPr>
          <a:xfrm>
            <a:off x="6547788" y="1482457"/>
            <a:ext cx="3200988" cy="575275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6165304" y="2158432"/>
            <a:ext cx="838354" cy="388798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14808226" y="198549"/>
            <a:ext cx="2362634" cy="213399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/>
              <a:t>수정 </a:t>
            </a:r>
            <a:r>
              <a:rPr lang="en-US" altLang="ko-KR" sz="2400" dirty="0" smtClean="0"/>
              <a:t/>
            </a:r>
            <a:br>
              <a:rPr lang="en-US" altLang="ko-KR" sz="2400" dirty="0" smtClean="0"/>
            </a:br>
            <a:r>
              <a:rPr lang="ko-KR" altLang="en-US" sz="2400" dirty="0" smtClean="0"/>
              <a:t>필요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586420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21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39626" y="1863412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서비스 구현 내용(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5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lang="en-US" altLang="ko-KR" sz="3400" b="1" dirty="0">
                <a:solidFill>
                  <a:srgbClr val="1B1760">
                    <a:alpha val="100000"/>
                  </a:srgbClr>
                </a:solidFill>
                <a:latin typeface="D2Coding"/>
              </a:rPr>
              <a:t>5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endParaRPr kumimoji="0" lang="ko-KR" altLang="en-US" sz="3400" b="1" i="0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3" name="TextBox 2"/>
          <p:cNvSpPr txBox="1"/>
          <p:nvPr/>
        </p:nvSpPr>
        <p:spPr>
          <a:xfrm>
            <a:off x="1168810" y="2729398"/>
            <a:ext cx="5147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Tx/>
              <a:buChar char="-"/>
            </a:pPr>
            <a:r>
              <a:rPr lang="ko-KR" altLang="en-US" sz="2800" b="1" dirty="0" smtClean="0"/>
              <a:t>실시간 미세먼지 정보 보기</a:t>
            </a:r>
            <a:endParaRPr lang="en-US" altLang="ko-KR" sz="2800" b="1" dirty="0" smtClean="0"/>
          </a:p>
        </p:txBody>
      </p:sp>
      <p:pic>
        <p:nvPicPr>
          <p:cNvPr id="6146" name="Picture 2" descr="실시간뷰_3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0972" y="1482457"/>
            <a:ext cx="11586331" cy="7901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직사각형 16"/>
          <p:cNvSpPr/>
          <p:nvPr/>
        </p:nvSpPr>
        <p:spPr>
          <a:xfrm>
            <a:off x="6553208" y="1440887"/>
            <a:ext cx="3200988" cy="575275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11430256" y="3174139"/>
            <a:ext cx="907762" cy="422875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6184694" y="2084426"/>
            <a:ext cx="859610" cy="388798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6496779" y="5411213"/>
            <a:ext cx="533498" cy="257710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14808226" y="198549"/>
            <a:ext cx="2362634" cy="213399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/>
              <a:t>수정 </a:t>
            </a:r>
            <a:r>
              <a:rPr lang="en-US" altLang="ko-KR" sz="2400" dirty="0" smtClean="0"/>
              <a:t/>
            </a:r>
            <a:br>
              <a:rPr lang="en-US" altLang="ko-KR" sz="2400" dirty="0" smtClean="0"/>
            </a:br>
            <a:r>
              <a:rPr lang="ko-KR" altLang="en-US" sz="2400" dirty="0" smtClean="0"/>
              <a:t>필요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535241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22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ko-KR" sz="3000" b="1" i="0" baseline="0" dirty="0" smtClean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kumimoji="0" lang="ko-KR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  <a:endParaRPr kumimoji="0" lang="ko-KR" altLang="en-US" sz="3000" b="1" i="0" dirty="0">
              <a:solidFill>
                <a:srgbClr val="FFFFFF">
                  <a:alpha val="100000"/>
                </a:srgbClr>
              </a:solidFill>
              <a:latin typeface="휴먼엑스포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39626" y="1863412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및 시행착오(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1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#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-</a:t>
            </a: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전민경</a:t>
            </a:r>
            <a:endParaRPr kumimoji="0" lang="ko-KR" altLang="en-US" sz="3400" b="1" i="0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2" name="TextBox 2"/>
          <p:cNvSpPr txBox="1"/>
          <p:nvPr/>
        </p:nvSpPr>
        <p:spPr>
          <a:xfrm>
            <a:off x="1139626" y="2669938"/>
            <a:ext cx="94460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Tx/>
              <a:buChar char="-"/>
            </a:pPr>
            <a:r>
              <a:rPr lang="ko-KR" altLang="en-US" sz="2800" b="1" dirty="0" smtClean="0"/>
              <a:t>데이터 수집 및 가공</a:t>
            </a:r>
            <a:r>
              <a:rPr lang="en-US" altLang="ko-KR" sz="2800" b="1" dirty="0" smtClean="0"/>
              <a:t>(</a:t>
            </a:r>
            <a:r>
              <a:rPr lang="ko-KR" altLang="en-US" sz="2800" b="1" dirty="0" smtClean="0"/>
              <a:t>공공데이터포털 오픈</a:t>
            </a:r>
            <a:r>
              <a:rPr lang="en-US" altLang="ko-KR" sz="2800" b="1" dirty="0" smtClean="0"/>
              <a:t>API)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9626" y="3446718"/>
            <a:ext cx="12204873" cy="4209079"/>
          </a:xfrm>
          <a:prstGeom prst="rect">
            <a:avLst/>
          </a:prstGeom>
        </p:spPr>
      </p:pic>
      <p:grpSp>
        <p:nvGrpSpPr>
          <p:cNvPr id="5" name="그룹 4"/>
          <p:cNvGrpSpPr/>
          <p:nvPr/>
        </p:nvGrpSpPr>
        <p:grpSpPr>
          <a:xfrm>
            <a:off x="10045008" y="1424945"/>
            <a:ext cx="7083456" cy="1721157"/>
            <a:chOff x="1139626" y="3342134"/>
            <a:chExt cx="11572875" cy="2714625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39626" y="3342134"/>
              <a:ext cx="11572875" cy="2714625"/>
            </a:xfrm>
            <a:prstGeom prst="rect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</p:pic>
        <p:sp>
          <p:nvSpPr>
            <p:cNvPr id="16" name="직사각형 15"/>
            <p:cNvSpPr/>
            <p:nvPr/>
          </p:nvSpPr>
          <p:spPr>
            <a:xfrm>
              <a:off x="11346739" y="5496584"/>
              <a:ext cx="1068113" cy="328874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39626" y="7795672"/>
            <a:ext cx="8378879" cy="1657692"/>
          </a:xfrm>
          <a:prstGeom prst="rect">
            <a:avLst/>
          </a:prstGeom>
        </p:spPr>
      </p:pic>
      <p:cxnSp>
        <p:nvCxnSpPr>
          <p:cNvPr id="18" name="직선 화살표 연결선 17"/>
          <p:cNvCxnSpPr>
            <a:stCxn id="16" idx="2"/>
          </p:cNvCxnSpPr>
          <p:nvPr/>
        </p:nvCxnSpPr>
        <p:spPr>
          <a:xfrm flipH="1">
            <a:off x="13024564" y="2999450"/>
            <a:ext cx="3594835" cy="1225513"/>
          </a:xfrm>
          <a:prstGeom prst="straightConnector1">
            <a:avLst/>
          </a:prstGeom>
          <a:noFill/>
          <a:ln w="38100">
            <a:solidFill>
              <a:srgbClr val="FF0000"/>
            </a:solidFill>
            <a:prstDash val="sysDash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1" name="TextBox 2"/>
          <p:cNvSpPr txBox="1"/>
          <p:nvPr/>
        </p:nvSpPr>
        <p:spPr>
          <a:xfrm>
            <a:off x="11176872" y="8499257"/>
            <a:ext cx="64506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800" dirty="0" smtClean="0"/>
              <a:t>실시간 미세먼지 농도 정보로</a:t>
            </a:r>
            <a:r>
              <a:rPr lang="en-US" altLang="ko-KR" sz="2800" dirty="0" smtClean="0"/>
              <a:t/>
            </a:r>
            <a:br>
              <a:rPr lang="en-US" altLang="ko-KR" sz="2800" dirty="0" smtClean="0"/>
            </a:br>
            <a:r>
              <a:rPr lang="ko-KR" altLang="en-US" sz="2800" dirty="0" smtClean="0"/>
              <a:t>지역별 </a:t>
            </a:r>
            <a:r>
              <a:rPr lang="en-US" altLang="ko-KR" sz="2800" dirty="0" smtClean="0"/>
              <a:t>1</a:t>
            </a:r>
            <a:r>
              <a:rPr lang="ko-KR" altLang="en-US" sz="2800" dirty="0" smtClean="0"/>
              <a:t>페이지</a:t>
            </a:r>
            <a:r>
              <a:rPr lang="en-US" altLang="ko-KR" sz="2800" dirty="0" smtClean="0"/>
              <a:t>(1</a:t>
            </a:r>
            <a:r>
              <a:rPr lang="ko-KR" altLang="en-US" sz="2800" dirty="0" smtClean="0"/>
              <a:t>일</a:t>
            </a:r>
            <a:r>
              <a:rPr lang="en-US" altLang="ko-KR" sz="2800" dirty="0" smtClean="0"/>
              <a:t>)</a:t>
            </a:r>
            <a:r>
              <a:rPr lang="ko-KR" altLang="en-US" sz="2800" dirty="0" smtClean="0"/>
              <a:t>까지만 조회 가능</a:t>
            </a:r>
            <a:r>
              <a:rPr lang="en-US" altLang="ko-KR" sz="2800" dirty="0" smtClean="0"/>
              <a:t>..</a:t>
            </a:r>
          </a:p>
        </p:txBody>
      </p:sp>
    </p:spTree>
    <p:extLst>
      <p:ext uri="{BB962C8B-B14F-4D97-AF65-F5344CB8AC3E}">
        <p14:creationId xmlns:p14="http://schemas.microsoft.com/office/powerpoint/2010/main" val="755600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23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39626" y="1863412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및 시행착오(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2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#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-</a:t>
            </a: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전민경</a:t>
            </a:r>
            <a:endParaRPr kumimoji="0" lang="ko-KR" altLang="en-US" sz="3400" b="1" i="0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8" name="TextBox 2"/>
          <p:cNvSpPr txBox="1"/>
          <p:nvPr/>
        </p:nvSpPr>
        <p:spPr>
          <a:xfrm>
            <a:off x="1139626" y="2611838"/>
            <a:ext cx="5147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Tx/>
              <a:buChar char="-"/>
            </a:pPr>
            <a:r>
              <a:rPr lang="ko-KR" altLang="en-US" sz="2800" b="1" dirty="0" smtClean="0"/>
              <a:t>데이터 수집 및 가공</a:t>
            </a:r>
            <a:endParaRPr lang="en-US" altLang="ko-KR" sz="2800" b="1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3110" y="3234181"/>
            <a:ext cx="1276350" cy="5715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99477" y="3996321"/>
            <a:ext cx="8867029" cy="1719608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99477" y="6627531"/>
            <a:ext cx="8867029" cy="2142035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19" name="오른쪽 화살표 18"/>
          <p:cNvSpPr/>
          <p:nvPr/>
        </p:nvSpPr>
        <p:spPr>
          <a:xfrm rot="5400000">
            <a:off x="4965683" y="5206146"/>
            <a:ext cx="650574" cy="20216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2"/>
          <p:cNvSpPr txBox="1"/>
          <p:nvPr/>
        </p:nvSpPr>
        <p:spPr>
          <a:xfrm>
            <a:off x="1063435" y="8956466"/>
            <a:ext cx="85096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800" dirty="0" smtClean="0"/>
              <a:t>10</a:t>
            </a:r>
            <a:r>
              <a:rPr lang="ko-KR" altLang="en-US" sz="2800" dirty="0" smtClean="0"/>
              <a:t>년치</a:t>
            </a:r>
            <a:r>
              <a:rPr lang="en-US" altLang="ko-KR" sz="2800" dirty="0" smtClean="0"/>
              <a:t>(2024~2023) Excel </a:t>
            </a:r>
            <a:r>
              <a:rPr lang="ko-KR" altLang="en-US" sz="2800" dirty="0" smtClean="0"/>
              <a:t>정보 </a:t>
            </a:r>
            <a:r>
              <a:rPr lang="en-US" altLang="ko-KR" sz="2800" dirty="0" smtClean="0"/>
              <a:t>Download(2.26GB)</a:t>
            </a:r>
            <a:r>
              <a:rPr lang="ko-KR" altLang="en-US" sz="2800" dirty="0" smtClean="0"/>
              <a:t> </a:t>
            </a:r>
            <a:endParaRPr lang="en-US" altLang="ko-KR" sz="2800" dirty="0" smtClean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89561" y="5987844"/>
            <a:ext cx="1990781" cy="304803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075947" y="3323477"/>
            <a:ext cx="6396220" cy="6079575"/>
          </a:xfrm>
          <a:prstGeom prst="rect">
            <a:avLst/>
          </a:prstGeom>
        </p:spPr>
      </p:pic>
      <p:sp>
        <p:nvSpPr>
          <p:cNvPr id="23" name="TextBox 2"/>
          <p:cNvSpPr txBox="1"/>
          <p:nvPr/>
        </p:nvSpPr>
        <p:spPr>
          <a:xfrm>
            <a:off x="11075947" y="1767389"/>
            <a:ext cx="676943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800" dirty="0" err="1" smtClean="0"/>
              <a:t>Ecxel</a:t>
            </a:r>
            <a:r>
              <a:rPr lang="en-US" altLang="ko-KR" sz="2800" dirty="0" smtClean="0"/>
              <a:t> </a:t>
            </a:r>
            <a:r>
              <a:rPr lang="ko-KR" altLang="en-US" sz="2800" dirty="0" smtClean="0"/>
              <a:t>파일을 연도별로 병합 → </a:t>
            </a:r>
            <a:r>
              <a:rPr lang="en-US" altLang="ko-KR" sz="2800" dirty="0" smtClean="0"/>
              <a:t/>
            </a:r>
            <a:br>
              <a:rPr lang="en-US" altLang="ko-KR" sz="2800" dirty="0" smtClean="0"/>
            </a:br>
            <a:r>
              <a:rPr lang="ko-KR" altLang="en-US" sz="2800" dirty="0" smtClean="0"/>
              <a:t>사용</a:t>
            </a:r>
            <a:r>
              <a:rPr lang="en-US" altLang="ko-KR" sz="2800" dirty="0"/>
              <a:t> </a:t>
            </a:r>
            <a:r>
              <a:rPr lang="ko-KR" altLang="en-US" sz="2800" dirty="0" smtClean="0"/>
              <a:t>가능한 최대 행인 </a:t>
            </a:r>
            <a:r>
              <a:rPr lang="en-US" altLang="ko-KR" sz="2800" dirty="0" smtClean="0"/>
              <a:t>1,048,576</a:t>
            </a:r>
            <a:r>
              <a:rPr lang="ko-KR" altLang="en-US" sz="2800" dirty="0" smtClean="0"/>
              <a:t>행을 </a:t>
            </a:r>
            <a:r>
              <a:rPr lang="en-US" altLang="ko-KR" sz="2800" dirty="0" smtClean="0"/>
              <a:t/>
            </a:r>
            <a:br>
              <a:rPr lang="en-US" altLang="ko-KR" sz="2800" dirty="0" smtClean="0"/>
            </a:br>
            <a:r>
              <a:rPr lang="ko-KR" altLang="en-US" sz="2800" dirty="0" smtClean="0"/>
              <a:t>초과하여 </a:t>
            </a:r>
            <a:r>
              <a:rPr lang="en-US" altLang="ko-KR" sz="2800" dirty="0" smtClean="0"/>
              <a:t>CSV </a:t>
            </a:r>
            <a:r>
              <a:rPr lang="ko-KR" altLang="en-US" sz="2800" dirty="0" smtClean="0"/>
              <a:t>파일로 병합 수행</a:t>
            </a:r>
            <a:endParaRPr lang="en-US" altLang="ko-KR" sz="2800" dirty="0" smtClean="0"/>
          </a:p>
        </p:txBody>
      </p:sp>
    </p:spTree>
    <p:extLst>
      <p:ext uri="{BB962C8B-B14F-4D97-AF65-F5344CB8AC3E}">
        <p14:creationId xmlns:p14="http://schemas.microsoft.com/office/powerpoint/2010/main" val="811833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24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39626" y="1863412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및 시행착오(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3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#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-</a:t>
            </a: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전민경</a:t>
            </a:r>
            <a:endParaRPr kumimoji="0" lang="ko-KR" altLang="en-US" sz="3400" b="1" i="0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8" name="TextBox 2"/>
          <p:cNvSpPr txBox="1"/>
          <p:nvPr/>
        </p:nvSpPr>
        <p:spPr>
          <a:xfrm>
            <a:off x="1139626" y="2611838"/>
            <a:ext cx="5147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Tx/>
              <a:buChar char="-"/>
            </a:pPr>
            <a:r>
              <a:rPr lang="ko-KR" altLang="en-US" sz="2800" b="1" dirty="0" smtClean="0"/>
              <a:t>데이터 수집 및 가공</a:t>
            </a:r>
            <a:endParaRPr lang="en-US" altLang="ko-KR" sz="2800" b="1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7608" y="4019746"/>
            <a:ext cx="6332877" cy="5541267"/>
          </a:xfrm>
          <a:prstGeom prst="rect">
            <a:avLst/>
          </a:prstGeom>
        </p:spPr>
      </p:pic>
      <p:sp>
        <p:nvSpPr>
          <p:cNvPr id="21" name="TextBox 2"/>
          <p:cNvSpPr txBox="1"/>
          <p:nvPr/>
        </p:nvSpPr>
        <p:spPr>
          <a:xfrm>
            <a:off x="1292007" y="3397995"/>
            <a:ext cx="45695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800" dirty="0" err="1" smtClean="0"/>
              <a:t>결측치를</a:t>
            </a:r>
            <a:r>
              <a:rPr lang="ko-KR" altLang="en-US" sz="2800" dirty="0" smtClean="0"/>
              <a:t> 평균값으로 처리</a:t>
            </a:r>
            <a:endParaRPr lang="en-US" altLang="ko-KR" sz="28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45297" y="4006080"/>
            <a:ext cx="8187323" cy="2796493"/>
          </a:xfrm>
          <a:prstGeom prst="rect">
            <a:avLst/>
          </a:prstGeom>
        </p:spPr>
      </p:pic>
      <p:sp>
        <p:nvSpPr>
          <p:cNvPr id="24" name="오른쪽 화살표 23"/>
          <p:cNvSpPr/>
          <p:nvPr/>
        </p:nvSpPr>
        <p:spPr>
          <a:xfrm>
            <a:off x="7918226" y="5552204"/>
            <a:ext cx="739952" cy="2021698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"/>
          <p:cNvSpPr txBox="1"/>
          <p:nvPr/>
        </p:nvSpPr>
        <p:spPr>
          <a:xfrm>
            <a:off x="8948104" y="2096779"/>
            <a:ext cx="838170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800" dirty="0" smtClean="0"/>
              <a:t>오라클 데이터베이스에 테이블 생성</a:t>
            </a:r>
            <a:r>
              <a:rPr lang="en-US" altLang="ko-KR" sz="2800" dirty="0" smtClean="0"/>
              <a:t>, </a:t>
            </a:r>
            <a:r>
              <a:rPr lang="ko-KR" altLang="en-US" sz="2800" dirty="0" smtClean="0"/>
              <a:t>데이터 저장</a:t>
            </a:r>
            <a:endParaRPr lang="en-US" altLang="ko-KR" sz="2800" dirty="0" smtClean="0"/>
          </a:p>
          <a:p>
            <a:endParaRPr lang="en-US" altLang="ko-KR" sz="2800" dirty="0" smtClean="0"/>
          </a:p>
          <a:p>
            <a:r>
              <a:rPr lang="ko-KR" altLang="en-US" sz="2800" dirty="0" smtClean="0"/>
              <a:t>용량 </a:t>
            </a:r>
            <a:r>
              <a:rPr lang="ko-KR" altLang="en-US" sz="2800" dirty="0" smtClean="0"/>
              <a:t>문제로 </a:t>
            </a:r>
            <a:r>
              <a:rPr lang="ko-KR" altLang="en-US" sz="2800" dirty="0"/>
              <a:t>일부 컬럼만 선택하여 오라클 </a:t>
            </a:r>
            <a:r>
              <a:rPr lang="ko-KR" altLang="en-US" sz="2800" dirty="0" smtClean="0"/>
              <a:t>테이블 데이터를 불러들이고</a:t>
            </a:r>
            <a:r>
              <a:rPr lang="en-US" altLang="ko-KR" sz="2800" dirty="0" smtClean="0"/>
              <a:t>, Parquet </a:t>
            </a:r>
            <a:r>
              <a:rPr lang="ko-KR" altLang="en-US" sz="2800" dirty="0" smtClean="0"/>
              <a:t>형식으로</a:t>
            </a:r>
            <a:r>
              <a:rPr lang="en-US" altLang="ko-KR" sz="2800" dirty="0" smtClean="0"/>
              <a:t> </a:t>
            </a:r>
            <a:r>
              <a:rPr lang="ko-KR" altLang="en-US" sz="2800" dirty="0" smtClean="0"/>
              <a:t>저장</a:t>
            </a:r>
            <a:r>
              <a:rPr lang="en-US" altLang="ko-KR" sz="2800" dirty="0" smtClean="0"/>
              <a:t>(3</a:t>
            </a:r>
            <a:r>
              <a:rPr lang="ko-KR" altLang="en-US" sz="2800" dirty="0" smtClean="0"/>
              <a:t>년치</a:t>
            </a:r>
            <a:r>
              <a:rPr lang="en-US" altLang="ko-KR" sz="2800" dirty="0" smtClean="0"/>
              <a:t>) </a:t>
            </a:r>
            <a:r>
              <a:rPr lang="ko-KR" altLang="en-US" sz="2800" dirty="0" smtClean="0"/>
              <a:t> </a:t>
            </a:r>
            <a:endParaRPr lang="en-US" altLang="ko-KR" sz="2800" dirty="0" smtClean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20268" y="6884503"/>
            <a:ext cx="8183072" cy="2662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950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48" name="Group 1"/>
          <p:cNvGrpSpPr/>
          <p:nvPr/>
        </p:nvGrpSpPr>
        <p:grpSpPr>
          <a:xfrm>
            <a:off x="-12615" y="5137779"/>
            <a:ext cx="18286156" cy="5169540"/>
            <a:chOff x="-12614" y="5137779"/>
            <a:chExt cx="18286156" cy="5169540"/>
          </a:xfrm>
        </p:grpSpPr>
        <p:pic>
          <p:nvPicPr>
            <p:cNvPr id="6149" name="그림 6148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615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6151" name="그림 6150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6152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6153" name="그림 6152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6154" name="TextBox 6153"/>
          <p:cNvSpPr txBox="1"/>
          <p:nvPr/>
        </p:nvSpPr>
        <p:spPr>
          <a:xfrm>
            <a:off x="1063434" y="568222"/>
            <a:ext cx="4645748" cy="5442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000" b="1" i="0" baseline="0">
                <a:solidFill>
                  <a:srgbClr val="FFFFFF">
                    <a:alpha val="100000"/>
                  </a:srgbClr>
                </a:solidFill>
                <a:latin typeface="돋움"/>
                <a:ea typeface="돋움"/>
              </a:rPr>
              <a:t>1. 프로젝트 소개</a:t>
            </a:r>
            <a:endParaRPr kumimoji="0" lang="ko-KR" altLang="en-US" sz="3000" b="1" i="0">
              <a:solidFill>
                <a:srgbClr val="FFFFFF">
                  <a:alpha val="100000"/>
                </a:srgbClr>
              </a:solidFill>
              <a:latin typeface="돋움"/>
              <a:ea typeface="돋움"/>
            </a:endParaRPr>
          </a:p>
        </p:txBody>
      </p:sp>
      <p:sp>
        <p:nvSpPr>
          <p:cNvPr id="6155" name="TextBox 6154"/>
          <p:cNvSpPr txBox="1"/>
          <p:nvPr/>
        </p:nvSpPr>
        <p:spPr>
          <a:xfrm>
            <a:off x="1139626" y="1933239"/>
            <a:ext cx="5559984" cy="61755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500" b="1" i="0" baseline="0">
                <a:solidFill>
                  <a:srgbClr val="1B1760">
                    <a:alpha val="100000"/>
                  </a:srgbClr>
                </a:solidFill>
                <a:latin typeface="돋움"/>
                <a:ea typeface="돋움"/>
              </a:rPr>
              <a:t>프로젝트 개요</a:t>
            </a:r>
            <a:endParaRPr kumimoji="0" lang="ko-KR" altLang="en-US" sz="3500" b="1" i="0">
              <a:solidFill>
                <a:srgbClr val="1B1760">
                  <a:alpha val="100000"/>
                </a:srgbClr>
              </a:solidFill>
              <a:latin typeface="돋움"/>
              <a:ea typeface="돋움"/>
            </a:endParaRPr>
          </a:p>
        </p:txBody>
      </p:sp>
      <p:sp>
        <p:nvSpPr>
          <p:cNvPr id="6156" name="TextBox 6155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en-US" sz="3000" b="1" dirty="0">
                <a:solidFill>
                  <a:srgbClr val="FFFFFF">
                    <a:alpha val="100000"/>
                  </a:srgbClr>
                </a:solidFill>
                <a:latin typeface="돋움"/>
                <a:ea typeface="돋움"/>
              </a:rPr>
              <a:t>3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돋움"/>
              <a:ea typeface="돋움"/>
            </a:endParaRPr>
          </a:p>
        </p:txBody>
      </p:sp>
      <p:pic>
        <p:nvPicPr>
          <p:cNvPr id="6157" name="그림 6156"/>
          <p:cNvPicPr>
            <a:picLocks noChangeAspect="1"/>
          </p:cNvPicPr>
          <p:nvPr/>
        </p:nvPicPr>
        <p:blipFill rotWithShape="1">
          <a:blip r:embed="rId5">
            <a:lum/>
          </a:blip>
          <a:stretch>
            <a:fillRect/>
          </a:stretch>
        </p:blipFill>
        <p:spPr>
          <a:xfrm>
            <a:off x="12715120" y="4758444"/>
            <a:ext cx="4950511" cy="495051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sp>
        <p:nvSpPr>
          <p:cNvPr id="6158" name="TextBox 6157"/>
          <p:cNvSpPr txBox="1"/>
          <p:nvPr/>
        </p:nvSpPr>
        <p:spPr>
          <a:xfrm>
            <a:off x="1215816" y="3183943"/>
            <a:ext cx="15535580" cy="305468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368348" lvl="0" indent="-368348" algn="l" defTabSz="393752" rtl="0" eaLnBrk="1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Arial"/>
              <a:buBlip>
                <a:blip r:embed="rId6"/>
              </a:buBlip>
              <a:defRPr/>
            </a:pPr>
            <a:r>
              <a:rPr kumimoji="1" lang="ko-KR" altLang="en-US" sz="3500" b="0" i="0" baseline="0" dirty="0" err="1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프로젝트명</a:t>
            </a:r>
            <a:r>
              <a:rPr kumimoji="1" lang="ko-KR" altLang="en-US" sz="3500" b="0" i="0" baseline="0" dirty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 : 미세먼지 빅데이터분석 </a:t>
            </a:r>
            <a:r>
              <a:rPr kumimoji="1" lang="ko-KR" altLang="en-US" sz="3500" b="0" i="0" baseline="0" dirty="0" smtClean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‘</a:t>
            </a:r>
            <a:r>
              <a:rPr kumimoji="1" lang="ko-KR" altLang="en-US" sz="3500" b="0" i="0" baseline="0" dirty="0" err="1" smtClean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미안행</a:t>
            </a:r>
            <a:r>
              <a:rPr kumimoji="1" lang="en-US" altLang="ko-KR" sz="3500" b="0" i="0" baseline="0" dirty="0" smtClean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(</a:t>
            </a:r>
            <a:r>
              <a:rPr kumimoji="1" lang="ko-KR" altLang="en-US" sz="3500" b="1" i="0" baseline="0" dirty="0" smtClean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미</a:t>
            </a:r>
            <a:r>
              <a:rPr kumimoji="1" lang="ko-KR" altLang="en-US" sz="3500" b="0" i="0" baseline="0" dirty="0" smtClean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세먼지</a:t>
            </a:r>
            <a:r>
              <a:rPr kumimoji="1" lang="ko-KR" altLang="en-US" sz="3500" b="1" i="0" baseline="0" dirty="0" smtClean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안</a:t>
            </a:r>
            <a:r>
              <a:rPr kumimoji="1" lang="ko-KR" altLang="en-US" sz="3500" b="0" i="0" baseline="0" dirty="0" smtClean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녕</a:t>
            </a:r>
            <a:r>
              <a:rPr kumimoji="1" lang="ko-KR" altLang="en-US" sz="3500" b="1" i="0" baseline="0" dirty="0" smtClean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행</a:t>
            </a:r>
            <a:r>
              <a:rPr kumimoji="1" lang="en-US" altLang="ko-KR" sz="3500" i="0" baseline="0" dirty="0" smtClean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)</a:t>
            </a:r>
            <a:r>
              <a:rPr kumimoji="1" lang="ko-KR" altLang="en-US" sz="3500" b="0" i="0" baseline="0" dirty="0" smtClean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’</a:t>
            </a:r>
            <a:endParaRPr kumimoji="1" lang="ko-KR" altLang="en-US" sz="3500" b="0" i="0" baseline="0" dirty="0">
              <a:solidFill>
                <a:srgbClr val="000000">
                  <a:alpha val="100000"/>
                </a:srgbClr>
              </a:solidFill>
              <a:latin typeface="돋움"/>
              <a:ea typeface="돋움"/>
            </a:endParaRPr>
          </a:p>
          <a:p>
            <a:pPr marL="368348" lvl="0" indent="-368348" algn="l" defTabSz="393752" rtl="0" eaLnBrk="1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Arial"/>
              <a:buBlip>
                <a:blip r:embed="rId6"/>
              </a:buBlip>
              <a:defRPr/>
            </a:pPr>
            <a:endParaRPr kumimoji="0" lang="ko-KR" altLang="en-US" sz="3500" b="0" i="0" baseline="0" dirty="0">
              <a:solidFill>
                <a:srgbClr val="000000">
                  <a:alpha val="100000"/>
                </a:srgbClr>
              </a:solidFill>
              <a:latin typeface="돋움"/>
              <a:ea typeface="돋움"/>
            </a:endParaRPr>
          </a:p>
          <a:p>
            <a:pPr marL="368348" lvl="0" indent="-368348" algn="l" defTabSz="393752" rtl="0" eaLnBrk="1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Arial"/>
              <a:buBlip>
                <a:blip r:embed="rId6"/>
              </a:buBlip>
              <a:defRPr/>
            </a:pPr>
            <a:r>
              <a:rPr kumimoji="0" lang="ko-KR" altLang="en-US" sz="3500" b="0" i="0" baseline="0" dirty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프로젝트 기간 : 2024. 6. </a:t>
            </a:r>
            <a:r>
              <a:rPr kumimoji="0" lang="ko-KR" altLang="en-US" sz="3500" b="0" i="0" baseline="0" dirty="0" smtClean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11(</a:t>
            </a:r>
            <a:r>
              <a:rPr lang="ko-KR" altLang="en-US" sz="3500" dirty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화</a:t>
            </a:r>
            <a:r>
              <a:rPr kumimoji="0" lang="ko-KR" altLang="en-US" sz="3500" b="0" i="0" baseline="0" dirty="0" smtClean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) </a:t>
            </a:r>
            <a:r>
              <a:rPr kumimoji="0" lang="ko-KR" altLang="en-US" sz="3500" b="0" i="0" baseline="0" dirty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~ 7. </a:t>
            </a:r>
            <a:r>
              <a:rPr lang="en-US" altLang="ko-KR" sz="3500" dirty="0" smtClean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19</a:t>
            </a:r>
            <a:r>
              <a:rPr kumimoji="0" lang="ko-KR" altLang="en-US" sz="3500" b="0" i="0" baseline="0" dirty="0" smtClean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일(금) 약 6</a:t>
            </a:r>
            <a:r>
              <a:rPr kumimoji="0" lang="ko-KR" altLang="en-US" sz="3500" b="0" i="0" baseline="0" dirty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주간 진행</a:t>
            </a:r>
          </a:p>
          <a:p>
            <a:pPr marL="368348" lvl="0" indent="-368348" algn="l" defTabSz="393752" rtl="0" eaLnBrk="1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Arial"/>
              <a:buBlip>
                <a:blip r:embed="rId6"/>
              </a:buBlip>
              <a:defRPr/>
            </a:pPr>
            <a:endParaRPr kumimoji="0" lang="ko-KR" altLang="en-US" sz="3500" b="0" i="0" baseline="0" dirty="0">
              <a:solidFill>
                <a:srgbClr val="000000">
                  <a:alpha val="100000"/>
                </a:srgbClr>
              </a:solidFill>
              <a:latin typeface="돋움"/>
              <a:ea typeface="돋움"/>
            </a:endParaRPr>
          </a:p>
          <a:p>
            <a:pPr marL="368348" lvl="0" indent="-368348" algn="l" defTabSz="393752" rtl="0" eaLnBrk="1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Arial"/>
              <a:buBlip>
                <a:blip r:embed="rId6"/>
              </a:buBlip>
              <a:defRPr/>
            </a:pPr>
            <a:r>
              <a:rPr kumimoji="0" lang="ko-KR" altLang="en-US" sz="3500" b="0" i="0" baseline="0" dirty="0" err="1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팀명</a:t>
            </a:r>
            <a:r>
              <a:rPr kumimoji="0" lang="ko-KR" altLang="en-US" sz="3500" b="0" i="0" baseline="0" dirty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 : 먼지가되어팀(휴먼교육센터 교육생 5인)</a:t>
            </a:r>
            <a:endParaRPr kumimoji="0" lang="ko-KR" altLang="en-US" sz="3500" b="0" i="0" dirty="0">
              <a:solidFill>
                <a:srgbClr val="000000">
                  <a:alpha val="100000"/>
                </a:srgbClr>
              </a:solidFill>
              <a:latin typeface="돋움"/>
              <a:ea typeface="돋움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25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39626" y="1863412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및 시행착오(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4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#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-</a:t>
            </a: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전민경</a:t>
            </a:r>
            <a:endParaRPr kumimoji="0" lang="ko-KR" altLang="en-US" sz="3400" b="1" i="0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8" name="TextBox 2"/>
          <p:cNvSpPr txBox="1"/>
          <p:nvPr/>
        </p:nvSpPr>
        <p:spPr>
          <a:xfrm>
            <a:off x="1139626" y="2717406"/>
            <a:ext cx="5147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Tx/>
              <a:buChar char="-"/>
            </a:pPr>
            <a:r>
              <a:rPr lang="ko-KR" altLang="en-US" sz="2800" b="1" dirty="0" smtClean="0"/>
              <a:t>예측모델 조사 및 코드 작성</a:t>
            </a:r>
            <a:endParaRPr lang="en-US" altLang="ko-KR" sz="2800" b="1" dirty="0" smtClean="0"/>
          </a:p>
        </p:txBody>
      </p:sp>
      <p:graphicFrame>
        <p:nvGraphicFramePr>
          <p:cNvPr id="19" name="표 18"/>
          <p:cNvGraphicFramePr/>
          <p:nvPr>
            <p:extLst/>
          </p:nvPr>
        </p:nvGraphicFramePr>
        <p:xfrm>
          <a:off x="1139626" y="3455415"/>
          <a:ext cx="16160973" cy="6041933"/>
        </p:xfrm>
        <a:graphic>
          <a:graphicData uri="http://schemas.openxmlformats.org/drawingml/2006/table">
            <a:tbl>
              <a:tblPr firstRow="1" bandRow="1"/>
              <a:tblGrid>
                <a:gridCol w="32727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8882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98803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200" b="1" i="0" baseline="0" dirty="0" smtClean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알고리즘</a:t>
                      </a:r>
                      <a:endParaRPr kumimoji="0" lang="ko-KR" altLang="en-US" sz="2200" b="1" i="0" dirty="0">
                        <a:solidFill>
                          <a:srgbClr val="FFFFFF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200" b="1" i="0" baseline="0" dirty="0" smtClean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장단점</a:t>
                      </a:r>
                      <a:endParaRPr kumimoji="0" lang="ko-KR" altLang="en-US" sz="2200" b="1" i="0" dirty="0">
                        <a:solidFill>
                          <a:srgbClr val="FFFFFF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64287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  <a:ea typeface="+mn-ea"/>
                          <a:cs typeface="+mn-cs"/>
                        </a:rPr>
                        <a:t>ARIMA(</a:t>
                      </a:r>
                      <a:r>
                        <a:rPr kumimoji="1" lang="en-US" altLang="ko-KR" sz="2200" b="0" i="0" kern="1200" baseline="0" dirty="0" err="1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  <a:ea typeface="+mn-ea"/>
                          <a:cs typeface="+mn-cs"/>
                        </a:rPr>
                        <a:t>AutoRegressive</a:t>
                      </a:r>
                      <a:r>
                        <a:rPr kumimoji="1" lang="en-US" altLang="ko-KR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  <a:ea typeface="+mn-ea"/>
                          <a:cs typeface="+mn-cs"/>
                        </a:rPr>
                        <a:t> Integrated Moving Average)</a:t>
                      </a:r>
                      <a:endParaRPr kumimoji="1" lang="ko-KR" altLang="en-US" sz="2200" b="0" i="0" kern="1200" baseline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  <a:ea typeface="+mn-ea"/>
                        <a:cs typeface="+mn-cs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68348" lvl="0" indent="-368348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1" lang="ko-KR" altLang="en-US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장점</a:t>
                      </a:r>
                      <a:r>
                        <a:rPr kumimoji="1" lang="en-US" altLang="ko-KR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:</a:t>
                      </a:r>
                      <a:r>
                        <a:rPr kumimoji="1" lang="ko-KR" altLang="en-US" sz="2200" b="0" i="0" kern="1200" baseline="0" dirty="0" err="1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시계열</a:t>
                      </a:r>
                      <a:r>
                        <a:rPr kumimoji="1" lang="ko-KR" altLang="en-US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 데이터의 계절성과 추세를 모델링 가능</a:t>
                      </a:r>
                      <a:r>
                        <a:rPr kumimoji="1" lang="en-US" altLang="ko-KR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, </a:t>
                      </a:r>
                      <a:r>
                        <a:rPr kumimoji="1" lang="ko-KR" altLang="en-US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이해하기 쉬운 </a:t>
                      </a:r>
                      <a:r>
                        <a:rPr kumimoji="1" lang="ko-KR" altLang="en-US" sz="2200" b="0" i="0" kern="1200" baseline="0" dirty="0" err="1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파라미터를</a:t>
                      </a:r>
                      <a:r>
                        <a:rPr kumimoji="1" lang="ko-KR" altLang="en-US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 가지고 있어 많이 사용</a:t>
                      </a:r>
                      <a:endParaRPr kumimoji="1" lang="en-US" altLang="ko-KR" sz="2200" b="0" i="0" kern="1200" baseline="0" dirty="0" smtClean="0">
                        <a:solidFill>
                          <a:srgbClr val="000000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  <a:cs typeface="+mn-cs"/>
                      </a:endParaRPr>
                    </a:p>
                    <a:p>
                      <a:pPr marL="368348" lvl="0" indent="-368348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1" lang="ko-KR" altLang="en-US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단점</a:t>
                      </a:r>
                      <a:r>
                        <a:rPr kumimoji="1" lang="en-US" altLang="ko-KR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:</a:t>
                      </a:r>
                      <a:r>
                        <a:rPr kumimoji="1" lang="ko-KR" altLang="en-US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계절적인 패턴을 잘 처리하지 못할 수 있고</a:t>
                      </a:r>
                      <a:r>
                        <a:rPr kumimoji="1" lang="en-US" altLang="ko-KR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,</a:t>
                      </a:r>
                      <a:r>
                        <a:rPr kumimoji="1" lang="ko-KR" altLang="en-US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매개변수 설정이 비교적 어려움</a:t>
                      </a:r>
                      <a:endParaRPr kumimoji="1" lang="en-US" altLang="ko-KR" sz="2200" b="0" i="0" kern="1200" baseline="0" dirty="0">
                        <a:solidFill>
                          <a:srgbClr val="000000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  <a:cs typeface="+mn-cs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50270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  <a:ea typeface="+mn-ea"/>
                          <a:cs typeface="+mn-cs"/>
                        </a:rPr>
                        <a:t>LSTM(Long Short-Term Memory)</a:t>
                      </a:r>
                      <a:endParaRPr kumimoji="1" lang="ko-KR" altLang="en-US" sz="2200" b="0" i="0" kern="1200" baseline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  <a:ea typeface="+mn-ea"/>
                        <a:cs typeface="+mn-cs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68348" lvl="0" indent="-368348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1" lang="ko-KR" altLang="en-US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장점</a:t>
                      </a:r>
                      <a:r>
                        <a:rPr kumimoji="1" lang="en-US" altLang="ko-KR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:</a:t>
                      </a:r>
                      <a:r>
                        <a:rPr kumimoji="1" lang="ko-KR" altLang="en-US" sz="2200" b="0" i="0" kern="1200" baseline="0" dirty="0" err="1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시계열</a:t>
                      </a:r>
                      <a:r>
                        <a:rPr kumimoji="1" lang="ko-KR" altLang="en-US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 데이터의 장기 의존성</a:t>
                      </a:r>
                      <a:r>
                        <a:rPr kumimoji="1" lang="en-US" altLang="ko-KR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(Long-term dependency)</a:t>
                      </a:r>
                      <a:r>
                        <a:rPr kumimoji="1" lang="ko-KR" altLang="en-US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을 잘 학습</a:t>
                      </a:r>
                      <a:r>
                        <a:rPr kumimoji="1" lang="en-US" altLang="ko-KR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 </a:t>
                      </a:r>
                      <a:r>
                        <a:rPr kumimoji="1" lang="ko-KR" altLang="en-US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가능</a:t>
                      </a:r>
                      <a:r>
                        <a:rPr kumimoji="1" lang="en-US" altLang="ko-KR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, </a:t>
                      </a:r>
                      <a:r>
                        <a:rPr kumimoji="1" lang="ko-KR" altLang="en-US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시퀀스 데이터의 복잡한 패턴을 모델 가능</a:t>
                      </a:r>
                      <a:endParaRPr kumimoji="1" lang="en-US" altLang="ko-KR" sz="2200" b="0" i="0" kern="1200" baseline="0" dirty="0" smtClean="0">
                        <a:solidFill>
                          <a:srgbClr val="000000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  <a:cs typeface="+mn-cs"/>
                      </a:endParaRPr>
                    </a:p>
                    <a:p>
                      <a:pPr marL="368348" lvl="0" indent="-368348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1" lang="ko-KR" altLang="en-US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단점</a:t>
                      </a:r>
                      <a:r>
                        <a:rPr kumimoji="1" lang="en-US" altLang="ko-KR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:</a:t>
                      </a:r>
                      <a:r>
                        <a:rPr kumimoji="1" lang="ko-KR" altLang="en-US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복잡한 모델 구조와 많은 데이터를 필요로 하며</a:t>
                      </a:r>
                      <a:r>
                        <a:rPr kumimoji="1" lang="en-US" altLang="ko-KR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, </a:t>
                      </a:r>
                      <a:r>
                        <a:rPr kumimoji="1" lang="ko-KR" altLang="en-US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훈련 시간이 길 수 있음</a:t>
                      </a:r>
                      <a:r>
                        <a:rPr kumimoji="1" lang="en-US" altLang="ko-KR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. </a:t>
                      </a:r>
                      <a:r>
                        <a:rPr kumimoji="1" lang="ko-KR" altLang="en-US" sz="2200" b="0" i="0" kern="1200" baseline="0" dirty="0" err="1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하이퍼</a:t>
                      </a:r>
                      <a:r>
                        <a:rPr kumimoji="1" lang="ko-KR" altLang="en-US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 </a:t>
                      </a:r>
                      <a:r>
                        <a:rPr kumimoji="1" lang="ko-KR" altLang="en-US" sz="2200" b="0" i="0" kern="1200" baseline="0" dirty="0" err="1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파라미터</a:t>
                      </a:r>
                      <a:r>
                        <a:rPr kumimoji="1" lang="ko-KR" altLang="en-US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 튜닝이 중요</a:t>
                      </a:r>
                      <a:endParaRPr kumimoji="1" lang="en-US" altLang="ko-KR" sz="2200" b="0" i="0" kern="1200" baseline="0" dirty="0">
                        <a:solidFill>
                          <a:srgbClr val="000000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  <a:cs typeface="+mn-cs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78303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  <a:ea typeface="+mn-ea"/>
                          <a:cs typeface="+mn-cs"/>
                        </a:rPr>
                        <a:t>Prophet(by Facebook)</a:t>
                      </a:r>
                      <a:endParaRPr kumimoji="1" lang="ko-KR" altLang="en-US" sz="2200" b="0" i="0" kern="1200" baseline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  <a:ea typeface="+mn-ea"/>
                        <a:cs typeface="+mn-cs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68348" lvl="0" indent="-368348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1" lang="ko-KR" altLang="en-US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장점</a:t>
                      </a:r>
                      <a:r>
                        <a:rPr kumimoji="1" lang="en-US" altLang="ko-KR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:</a:t>
                      </a:r>
                      <a:r>
                        <a:rPr kumimoji="1" lang="ko-KR" altLang="en-US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계절성</a:t>
                      </a:r>
                      <a:r>
                        <a:rPr kumimoji="1" lang="en-US" altLang="ko-KR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, </a:t>
                      </a:r>
                      <a:r>
                        <a:rPr kumimoji="1" lang="ko-KR" altLang="en-US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휴일 효과 등을 자동으로 처리 가능</a:t>
                      </a:r>
                      <a:r>
                        <a:rPr kumimoji="1" lang="en-US" altLang="ko-KR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, </a:t>
                      </a:r>
                      <a:r>
                        <a:rPr kumimoji="1" lang="ko-KR" altLang="en-US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트렌드 변화를 고려하여 예측 가능</a:t>
                      </a:r>
                      <a:endParaRPr kumimoji="1" lang="en-US" altLang="ko-KR" sz="2200" b="0" i="0" kern="1200" baseline="0" dirty="0" smtClean="0">
                        <a:solidFill>
                          <a:srgbClr val="000000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  <a:cs typeface="+mn-cs"/>
                      </a:endParaRPr>
                    </a:p>
                    <a:p>
                      <a:pPr marL="368348" lvl="0" indent="-368348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1" lang="ko-KR" altLang="en-US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단점</a:t>
                      </a:r>
                      <a:r>
                        <a:rPr kumimoji="1" lang="en-US" altLang="ko-KR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:</a:t>
                      </a:r>
                      <a:r>
                        <a:rPr kumimoji="1" lang="ko-KR" altLang="en-US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다소 제한된 유연성을 가질 수 있어 모든 유형의 </a:t>
                      </a:r>
                      <a:r>
                        <a:rPr kumimoji="1" lang="ko-KR" altLang="en-US" sz="2200" b="0" i="0" kern="1200" baseline="0" dirty="0" err="1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시계열</a:t>
                      </a:r>
                      <a:r>
                        <a:rPr kumimoji="1" lang="ko-KR" altLang="en-US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 데이터에 적합하지 않을 수</a:t>
                      </a:r>
                      <a:r>
                        <a:rPr kumimoji="1" lang="en-US" altLang="ko-KR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 </a:t>
                      </a:r>
                      <a:r>
                        <a:rPr kumimoji="1" lang="ko-KR" altLang="en-US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있음</a:t>
                      </a:r>
                      <a:endParaRPr kumimoji="1" lang="en-US" altLang="ko-KR" sz="2200" b="0" i="0" kern="1200" baseline="0" dirty="0">
                        <a:solidFill>
                          <a:srgbClr val="000000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  <a:cs typeface="+mn-cs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50270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  <a:ea typeface="+mn-ea"/>
                          <a:cs typeface="+mn-cs"/>
                        </a:rPr>
                        <a:t>SARIMA(Seasonal </a:t>
                      </a:r>
                      <a:r>
                        <a:rPr kumimoji="1" lang="en-US" altLang="ko-KR" sz="2200" b="0" i="0" kern="1200" baseline="0" dirty="0" err="1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  <a:ea typeface="+mn-ea"/>
                          <a:cs typeface="+mn-cs"/>
                        </a:rPr>
                        <a:t>AutoRegressive</a:t>
                      </a:r>
                      <a:r>
                        <a:rPr kumimoji="1" lang="en-US" altLang="ko-KR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  <a:ea typeface="+mn-ea"/>
                          <a:cs typeface="+mn-cs"/>
                        </a:rPr>
                        <a:t> Integrated Moving Average)</a:t>
                      </a:r>
                      <a:endParaRPr kumimoji="1" lang="ko-KR" altLang="en-US" sz="2200" b="0" i="0" kern="1200" baseline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  <a:ea typeface="+mn-ea"/>
                        <a:cs typeface="+mn-cs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68348" lvl="0" indent="-368348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1" lang="ko-KR" altLang="en-US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장점 </a:t>
                      </a:r>
                      <a:r>
                        <a:rPr kumimoji="1" lang="en-US" altLang="ko-KR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: </a:t>
                      </a:r>
                      <a:r>
                        <a:rPr kumimoji="1" lang="ko-KR" altLang="en-US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계절성을 포함한 복잡한 </a:t>
                      </a:r>
                      <a:r>
                        <a:rPr kumimoji="1" lang="ko-KR" altLang="en-US" sz="2200" b="0" i="0" kern="1200" baseline="0" dirty="0" err="1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시계열</a:t>
                      </a:r>
                      <a:r>
                        <a:rPr kumimoji="1" lang="ko-KR" altLang="en-US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 패턴을 모델 가능</a:t>
                      </a:r>
                      <a:r>
                        <a:rPr kumimoji="1" lang="en-US" altLang="ko-KR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, </a:t>
                      </a:r>
                      <a:r>
                        <a:rPr kumimoji="1" lang="ko-KR" altLang="en-US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상대적으로 간단한 모델 구조에도 높은 예측 가능성</a:t>
                      </a:r>
                      <a:r>
                        <a:rPr kumimoji="1" lang="en-US" altLang="ko-KR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, </a:t>
                      </a:r>
                      <a:r>
                        <a:rPr kumimoji="1" lang="ko-KR" altLang="en-US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다양한 </a:t>
                      </a:r>
                      <a:r>
                        <a:rPr kumimoji="1" lang="ko-KR" altLang="en-US" sz="2200" b="0" i="0" kern="1200" baseline="0" dirty="0" err="1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시계열</a:t>
                      </a:r>
                      <a:r>
                        <a:rPr kumimoji="1" lang="ko-KR" altLang="en-US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 데이터에 적 가능</a:t>
                      </a:r>
                    </a:p>
                    <a:p>
                      <a:pPr marL="368348" lvl="0" indent="-368348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1" lang="ko-KR" altLang="en-US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단점 </a:t>
                      </a:r>
                      <a:r>
                        <a:rPr kumimoji="1" lang="en-US" altLang="ko-KR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: </a:t>
                      </a:r>
                      <a:r>
                        <a:rPr kumimoji="1" lang="ko-KR" altLang="en-US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모델 </a:t>
                      </a:r>
                      <a:r>
                        <a:rPr kumimoji="1" lang="ko-KR" altLang="en-US" sz="2200" b="0" i="0" kern="1200" baseline="0" dirty="0" err="1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파라미터</a:t>
                      </a:r>
                      <a:r>
                        <a:rPr kumimoji="1" lang="ko-KR" altLang="en-US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 설정이 다소 복잡</a:t>
                      </a:r>
                      <a:r>
                        <a:rPr kumimoji="1" lang="en-US" altLang="ko-KR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,</a:t>
                      </a:r>
                      <a:r>
                        <a:rPr kumimoji="1" lang="ko-KR" altLang="en-US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일부 </a:t>
                      </a:r>
                      <a:r>
                        <a:rPr kumimoji="1" lang="ko-KR" altLang="en-US" sz="2200" b="0" i="0" kern="1200" baseline="0" dirty="0" err="1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데이터셋에</a:t>
                      </a:r>
                      <a:r>
                        <a:rPr kumimoji="1" lang="ko-KR" altLang="en-US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 대해 </a:t>
                      </a:r>
                      <a:r>
                        <a:rPr kumimoji="1" lang="ko-KR" altLang="en-US" sz="2200" b="0" i="0" kern="1200" baseline="0" dirty="0" err="1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과적합</a:t>
                      </a:r>
                      <a:r>
                        <a:rPr kumimoji="1" lang="en-US" altLang="ko-KR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 </a:t>
                      </a:r>
                      <a:r>
                        <a:rPr kumimoji="1" lang="ko-KR" altLang="en-US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문제 발생</a:t>
                      </a:r>
                      <a:endParaRPr kumimoji="1" lang="ko-KR" altLang="en-US" sz="2200" b="0" i="0" kern="1200" baseline="0" dirty="0">
                        <a:solidFill>
                          <a:srgbClr val="000000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  <a:cs typeface="+mn-cs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99993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24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39626" y="1863412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및 시행착오(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3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#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-</a:t>
            </a: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전민경</a:t>
            </a:r>
            <a:endParaRPr kumimoji="0" lang="ko-KR" altLang="en-US" sz="3400" b="1" i="0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8" name="TextBox 2"/>
          <p:cNvSpPr txBox="1"/>
          <p:nvPr/>
        </p:nvSpPr>
        <p:spPr>
          <a:xfrm>
            <a:off x="1139626" y="2611838"/>
            <a:ext cx="5147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Tx/>
              <a:buChar char="-"/>
            </a:pPr>
            <a:r>
              <a:rPr lang="ko-KR" altLang="en-US" sz="2800" b="1" dirty="0" smtClean="0"/>
              <a:t>데이터 수집 및 가공</a:t>
            </a:r>
            <a:endParaRPr lang="en-US" altLang="ko-KR" sz="2800" b="1" dirty="0" smtClean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9626" y="3267931"/>
            <a:ext cx="8302688" cy="3072920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2811888" y="4396280"/>
            <a:ext cx="1752922" cy="1936688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2"/>
          <p:cNvSpPr txBox="1"/>
          <p:nvPr/>
        </p:nvSpPr>
        <p:spPr>
          <a:xfrm>
            <a:off x="1063435" y="6399001"/>
            <a:ext cx="870004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800" dirty="0" smtClean="0"/>
              <a:t>수집한 데이터는 시간이 </a:t>
            </a:r>
            <a:r>
              <a:rPr lang="en-US" altLang="ko-KR" sz="2800" dirty="0" smtClean="0"/>
              <a:t>1</a:t>
            </a:r>
            <a:r>
              <a:rPr lang="ko-KR" altLang="en-US" sz="2800" dirty="0" smtClean="0"/>
              <a:t>시부터 </a:t>
            </a:r>
            <a:r>
              <a:rPr lang="en-US" altLang="ko-KR" sz="2800" dirty="0" smtClean="0"/>
              <a:t>24</a:t>
            </a:r>
            <a:r>
              <a:rPr lang="ko-KR" altLang="en-US" sz="2800" dirty="0" smtClean="0"/>
              <a:t>시까지 </a:t>
            </a:r>
            <a:r>
              <a:rPr lang="en-US" altLang="ko-KR" sz="2800" dirty="0" smtClean="0"/>
              <a:t/>
            </a:r>
            <a:br>
              <a:rPr lang="en-US" altLang="ko-KR" sz="2800" dirty="0" smtClean="0"/>
            </a:br>
            <a:r>
              <a:rPr lang="ko-KR" altLang="en-US" sz="2800" dirty="0" smtClean="0"/>
              <a:t>저장되어 있으나</a:t>
            </a:r>
            <a:r>
              <a:rPr lang="en-US" altLang="ko-KR" sz="2800" dirty="0" smtClean="0"/>
              <a:t>, </a:t>
            </a:r>
            <a:r>
              <a:rPr lang="ko-KR" altLang="en-US" sz="2800" dirty="0" smtClean="0"/>
              <a:t>컴퓨터는 시간을 </a:t>
            </a:r>
            <a:r>
              <a:rPr lang="en-US" altLang="ko-KR" sz="2800" dirty="0" smtClean="0"/>
              <a:t>0</a:t>
            </a:r>
            <a:r>
              <a:rPr lang="ko-KR" altLang="en-US" sz="2800" dirty="0" smtClean="0"/>
              <a:t>시부터 </a:t>
            </a:r>
            <a:r>
              <a:rPr lang="en-US" altLang="ko-KR" sz="2800" dirty="0" smtClean="0"/>
              <a:t>23</a:t>
            </a:r>
            <a:r>
              <a:rPr lang="ko-KR" altLang="en-US" sz="2800" dirty="0" smtClean="0"/>
              <a:t>시로 인식하여 이를 변환하는 작업이 필요하였음</a:t>
            </a:r>
            <a:endParaRPr lang="en-US" altLang="ko-KR" sz="2800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39626" y="7865263"/>
            <a:ext cx="8302688" cy="1134367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4107526" y="7842146"/>
            <a:ext cx="1078933" cy="1192609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"/>
          <p:cNvSpPr txBox="1"/>
          <p:nvPr/>
        </p:nvSpPr>
        <p:spPr>
          <a:xfrm>
            <a:off x="1063435" y="9080897"/>
            <a:ext cx="89125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800" dirty="0" smtClean="0"/>
              <a:t>또한</a:t>
            </a:r>
            <a:r>
              <a:rPr lang="en-US" altLang="ko-KR" sz="2800" dirty="0" smtClean="0"/>
              <a:t>, </a:t>
            </a:r>
            <a:r>
              <a:rPr lang="ko-KR" altLang="en-US" sz="2800" dirty="0" smtClean="0"/>
              <a:t>문자열로 저장되어 있어 날짜형식으로 변환 필요</a:t>
            </a:r>
            <a:endParaRPr lang="en-US" altLang="ko-KR" sz="2800" dirty="0" smtClean="0"/>
          </a:p>
        </p:txBody>
      </p:sp>
      <p:sp>
        <p:nvSpPr>
          <p:cNvPr id="26" name="오른쪽 화살표 25"/>
          <p:cNvSpPr/>
          <p:nvPr/>
        </p:nvSpPr>
        <p:spPr>
          <a:xfrm>
            <a:off x="9591385" y="4804392"/>
            <a:ext cx="739952" cy="2021698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"/>
          <p:cNvSpPr txBox="1"/>
          <p:nvPr/>
        </p:nvSpPr>
        <p:spPr>
          <a:xfrm>
            <a:off x="10450758" y="3627377"/>
            <a:ext cx="703742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800" dirty="0" smtClean="0"/>
              <a:t>날짜</a:t>
            </a:r>
            <a:r>
              <a:rPr lang="en-US" altLang="ko-KR" sz="2800" dirty="0" smtClean="0"/>
              <a:t>/</a:t>
            </a:r>
            <a:r>
              <a:rPr lang="ko-KR" altLang="en-US" sz="2800" dirty="0" smtClean="0"/>
              <a:t>시간 문자열 형식인 </a:t>
            </a:r>
            <a:r>
              <a:rPr lang="en-US" altLang="ko-KR" sz="2800" dirty="0" smtClean="0"/>
              <a:t>_forma</a:t>
            </a:r>
            <a:r>
              <a:rPr lang="ko-KR" altLang="en-US" sz="2800" dirty="0" smtClean="0"/>
              <a:t>형식으로</a:t>
            </a:r>
            <a:r>
              <a:rPr lang="en-US" altLang="ko-KR" sz="2800" dirty="0" smtClean="0"/>
              <a:t/>
            </a:r>
            <a:br>
              <a:rPr lang="en-US" altLang="ko-KR" sz="2800" dirty="0" smtClean="0"/>
            </a:br>
            <a:r>
              <a:rPr lang="ko-KR" altLang="en-US" sz="2800" dirty="0" smtClean="0"/>
              <a:t>변환하고</a:t>
            </a:r>
            <a:r>
              <a:rPr lang="en-US" altLang="ko-KR" sz="2800" dirty="0" smtClean="0"/>
              <a:t>, </a:t>
            </a:r>
            <a:r>
              <a:rPr lang="en-US" altLang="ko-KR" sz="2800" dirty="0" smtClean="0"/>
              <a:t>Error</a:t>
            </a:r>
            <a:r>
              <a:rPr lang="ko-KR" altLang="en-US" sz="2800" dirty="0" smtClean="0"/>
              <a:t>가</a:t>
            </a:r>
            <a:r>
              <a:rPr lang="en-US" altLang="ko-KR" sz="2800" dirty="0" smtClean="0"/>
              <a:t> </a:t>
            </a:r>
            <a:r>
              <a:rPr lang="ko-KR" altLang="en-US" sz="2800" dirty="0" smtClean="0"/>
              <a:t>뜨는 </a:t>
            </a:r>
            <a:r>
              <a:rPr lang="en-US" altLang="ko-KR" sz="2800" dirty="0" smtClean="0"/>
              <a:t>24</a:t>
            </a:r>
            <a:r>
              <a:rPr lang="ko-KR" altLang="en-US" sz="2800" dirty="0" smtClean="0"/>
              <a:t>시는</a:t>
            </a:r>
            <a:r>
              <a:rPr lang="en-US" altLang="ko-KR" sz="2800" dirty="0"/>
              <a:t> </a:t>
            </a:r>
            <a:r>
              <a:rPr lang="en-US" altLang="ko-KR" sz="2800" dirty="0" smtClean="0"/>
              <a:t>00</a:t>
            </a:r>
            <a:r>
              <a:rPr lang="ko-KR" altLang="en-US" sz="2800" dirty="0" smtClean="0"/>
              <a:t>시로</a:t>
            </a:r>
            <a:r>
              <a:rPr lang="en-US" altLang="ko-KR" sz="2800" dirty="0" smtClean="0"/>
              <a:t/>
            </a:r>
            <a:br>
              <a:rPr lang="en-US" altLang="ko-KR" sz="2800" dirty="0" smtClean="0"/>
            </a:br>
            <a:r>
              <a:rPr lang="ko-KR" altLang="en-US" sz="2800" dirty="0" smtClean="0"/>
              <a:t>변경한 뒤 다음날로 변경</a:t>
            </a:r>
            <a:endParaRPr lang="en-US" altLang="ko-KR" sz="2800" dirty="0" smtClean="0"/>
          </a:p>
          <a:p>
            <a:endParaRPr lang="en-US" altLang="ko-KR" sz="2800" dirty="0"/>
          </a:p>
          <a:p>
            <a:r>
              <a:rPr lang="en-US" altLang="ko-KR" sz="2800" dirty="0" smtClean="0"/>
              <a:t>Ex) 2024010124</a:t>
            </a:r>
            <a:r>
              <a:rPr lang="ko-KR" altLang="en-US" sz="2800" dirty="0" smtClean="0"/>
              <a:t> → </a:t>
            </a:r>
            <a:r>
              <a:rPr lang="en-US" altLang="ko-KR" sz="2800" dirty="0" smtClean="0"/>
              <a:t>2024-01-02 00:00:00</a:t>
            </a:r>
            <a:endParaRPr lang="en-US" altLang="ko-KR" sz="2800" dirty="0" smtClean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80408" y="6096062"/>
            <a:ext cx="7318442" cy="2436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034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3" grpId="0"/>
      <p:bldP spid="28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26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87244" y="1800281"/>
            <a:ext cx="4721938" cy="166199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및 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/>
            </a:r>
            <a:b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</a:b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시행착오(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5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#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endParaRPr kumimoji="0" lang="en-US" altLang="ko-KR" sz="3400" b="1" i="0" baseline="0" dirty="0" smtClean="0">
              <a:solidFill>
                <a:srgbClr val="1B1760">
                  <a:alpha val="100000"/>
                </a:srgbClr>
              </a:solidFill>
              <a:latin typeface="D2Coding"/>
            </a:endParaRPr>
          </a:p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-</a:t>
            </a: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전민경</a:t>
            </a:r>
            <a:endParaRPr kumimoji="0" lang="ko-KR" altLang="en-US" sz="3400" b="1" i="0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4" name="TextBox 2"/>
          <p:cNvSpPr txBox="1"/>
          <p:nvPr/>
        </p:nvSpPr>
        <p:spPr>
          <a:xfrm>
            <a:off x="987244" y="3607471"/>
            <a:ext cx="422461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Tx/>
              <a:buChar char="-"/>
            </a:pPr>
            <a:r>
              <a:rPr kumimoji="1" lang="en-US" altLang="ko-KR" sz="2800" dirty="0" smtClean="0">
                <a:solidFill>
                  <a:srgbClr val="000000">
                    <a:alpha val="100000"/>
                  </a:srgbClr>
                </a:solidFill>
                <a:latin typeface="D2Coding"/>
              </a:rPr>
              <a:t>Prophet </a:t>
            </a:r>
            <a:r>
              <a:rPr lang="ko-KR" altLang="en-US" sz="2800" b="1" dirty="0" smtClean="0"/>
              <a:t>예측모델 </a:t>
            </a:r>
            <a:r>
              <a:rPr lang="en-US" altLang="ko-KR" sz="2800" b="1" dirty="0" smtClean="0"/>
              <a:t/>
            </a:r>
            <a:br>
              <a:rPr lang="en-US" altLang="ko-KR" sz="2800" b="1" dirty="0" smtClean="0"/>
            </a:br>
            <a:r>
              <a:rPr lang="ko-KR" altLang="en-US" sz="2800" b="1" dirty="0" smtClean="0"/>
              <a:t>코드 작성</a:t>
            </a:r>
            <a:endParaRPr lang="en-US" altLang="ko-KR" sz="2800" b="1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1858" y="495214"/>
            <a:ext cx="13240428" cy="9216924"/>
          </a:xfrm>
          <a:prstGeom prst="rect">
            <a:avLst/>
          </a:prstGeom>
        </p:spPr>
      </p:pic>
      <p:sp>
        <p:nvSpPr>
          <p:cNvPr id="16" name="TextBox 2"/>
          <p:cNvSpPr txBox="1"/>
          <p:nvPr/>
        </p:nvSpPr>
        <p:spPr>
          <a:xfrm>
            <a:off x="974108" y="4606747"/>
            <a:ext cx="367787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800" dirty="0" smtClean="0"/>
              <a:t>지역별로 예측을</a:t>
            </a:r>
            <a:r>
              <a:rPr lang="en-US" altLang="ko-KR" sz="2800" dirty="0" smtClean="0"/>
              <a:t/>
            </a:r>
            <a:br>
              <a:rPr lang="en-US" altLang="ko-KR" sz="2800" dirty="0" smtClean="0"/>
            </a:br>
            <a:r>
              <a:rPr lang="ko-KR" altLang="en-US" sz="2800" dirty="0" smtClean="0"/>
              <a:t>수행하고</a:t>
            </a:r>
            <a:r>
              <a:rPr lang="en-US" altLang="ko-KR" sz="2800" dirty="0" smtClean="0"/>
              <a:t>, </a:t>
            </a:r>
            <a:r>
              <a:rPr lang="ko-KR" altLang="en-US" sz="2800" dirty="0" err="1" smtClean="0"/>
              <a:t>외부변수인</a:t>
            </a:r>
            <a:r>
              <a:rPr lang="en-US" altLang="ko-KR" sz="2800" dirty="0" smtClean="0"/>
              <a:t/>
            </a:r>
            <a:br>
              <a:rPr lang="en-US" altLang="ko-KR" sz="2800" dirty="0" smtClean="0"/>
            </a:br>
            <a:r>
              <a:rPr lang="en-US" altLang="ko-KR" sz="2800" dirty="0" smtClean="0"/>
              <a:t>so2, co, o3, no2, </a:t>
            </a:r>
            <a:br>
              <a:rPr lang="en-US" altLang="ko-KR" sz="2800" dirty="0" smtClean="0"/>
            </a:br>
            <a:r>
              <a:rPr lang="en-US" altLang="ko-KR" sz="2800" dirty="0" smtClean="0"/>
              <a:t>pm25</a:t>
            </a:r>
            <a:r>
              <a:rPr lang="ko-KR" altLang="en-US" sz="2800" dirty="0" smtClean="0"/>
              <a:t>는 과거 데이터평균값 사용</a:t>
            </a:r>
            <a:endParaRPr lang="en-US" altLang="ko-KR" sz="2800" dirty="0" smtClean="0"/>
          </a:p>
        </p:txBody>
      </p:sp>
    </p:spTree>
    <p:extLst>
      <p:ext uri="{BB962C8B-B14F-4D97-AF65-F5344CB8AC3E}">
        <p14:creationId xmlns:p14="http://schemas.microsoft.com/office/powerpoint/2010/main" val="690717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26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87244" y="1800281"/>
            <a:ext cx="8302834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및 시행착오(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5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#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 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- </a:t>
            </a: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전민경</a:t>
            </a:r>
            <a:endParaRPr kumimoji="0" lang="ko-KR" altLang="en-US" sz="3400" b="1" i="0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4" name="TextBox 2"/>
          <p:cNvSpPr txBox="1"/>
          <p:nvPr/>
        </p:nvSpPr>
        <p:spPr>
          <a:xfrm>
            <a:off x="1063435" y="2650157"/>
            <a:ext cx="63974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Tx/>
              <a:buChar char="-"/>
            </a:pPr>
            <a:r>
              <a:rPr kumimoji="1" lang="en-US" altLang="ko-KR" sz="2800" dirty="0" smtClean="0">
                <a:solidFill>
                  <a:srgbClr val="000000">
                    <a:alpha val="100000"/>
                  </a:srgbClr>
                </a:solidFill>
                <a:latin typeface="D2Coding"/>
              </a:rPr>
              <a:t>Prophet </a:t>
            </a:r>
            <a:r>
              <a:rPr lang="ko-KR" altLang="en-US" sz="2800" b="1" dirty="0" smtClean="0"/>
              <a:t>예측모델 코드 작성</a:t>
            </a:r>
            <a:endParaRPr lang="en-US" altLang="ko-KR" sz="2800" b="1" dirty="0" smtClean="0"/>
          </a:p>
        </p:txBody>
      </p:sp>
      <p:sp>
        <p:nvSpPr>
          <p:cNvPr id="16" name="TextBox 2"/>
          <p:cNvSpPr txBox="1"/>
          <p:nvPr/>
        </p:nvSpPr>
        <p:spPr>
          <a:xfrm>
            <a:off x="1284682" y="3495021"/>
            <a:ext cx="869661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800" dirty="0"/>
              <a:t>가장 높은 </a:t>
            </a:r>
            <a:r>
              <a:rPr lang="ko-KR" altLang="en-US" sz="2800" dirty="0" smtClean="0"/>
              <a:t>예측정확도가 </a:t>
            </a:r>
            <a:r>
              <a:rPr lang="ko-KR" altLang="en-US" sz="2800" dirty="0"/>
              <a:t>나오도록 </a:t>
            </a:r>
            <a:r>
              <a:rPr lang="en-US" altLang="ko-KR" sz="2800" dirty="0" smtClean="0"/>
              <a:t/>
            </a:r>
            <a:br>
              <a:rPr lang="en-US" altLang="ko-KR" sz="2800" dirty="0" smtClean="0"/>
            </a:br>
            <a:r>
              <a:rPr lang="en-US" altLang="ko-KR" sz="2800" dirty="0" smtClean="0"/>
              <a:t>Prophet</a:t>
            </a:r>
            <a:r>
              <a:rPr lang="ko-KR" altLang="en-US" sz="2800" dirty="0" smtClean="0"/>
              <a:t>의 </a:t>
            </a:r>
            <a:r>
              <a:rPr lang="ko-KR" altLang="en-US" sz="2800" dirty="0" err="1" smtClean="0"/>
              <a:t>계절성강도</a:t>
            </a:r>
            <a:r>
              <a:rPr lang="en-US" altLang="ko-KR" sz="2800" dirty="0" smtClean="0"/>
              <a:t>, </a:t>
            </a:r>
            <a:r>
              <a:rPr lang="ko-KR" altLang="en-US" sz="2800" dirty="0" err="1" smtClean="0"/>
              <a:t>휴일영향</a:t>
            </a:r>
            <a:r>
              <a:rPr lang="ko-KR" altLang="en-US" sz="2800" dirty="0" smtClean="0"/>
              <a:t> 등 </a:t>
            </a:r>
            <a:endParaRPr lang="en-US" altLang="ko-KR" sz="2800" dirty="0" smtClean="0"/>
          </a:p>
          <a:p>
            <a:r>
              <a:rPr lang="ko-KR" altLang="en-US" sz="2800" dirty="0" smtClean="0"/>
              <a:t>주요 매개변수들을 조정  </a:t>
            </a:r>
            <a:endParaRPr lang="en-US" altLang="ko-KR" sz="2800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64586" y="2681263"/>
            <a:ext cx="8535803" cy="2596033"/>
          </a:xfrm>
          <a:prstGeom prst="rect">
            <a:avLst/>
          </a:prstGeom>
        </p:spPr>
      </p:pic>
      <p:sp>
        <p:nvSpPr>
          <p:cNvPr id="18" name="TextBox 2"/>
          <p:cNvSpPr txBox="1"/>
          <p:nvPr/>
        </p:nvSpPr>
        <p:spPr>
          <a:xfrm>
            <a:off x="1063435" y="5259040"/>
            <a:ext cx="1584327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b="1" dirty="0" smtClean="0">
                <a:solidFill>
                  <a:srgbClr val="0070C0"/>
                </a:solidFill>
              </a:rPr>
              <a:t>[1</a:t>
            </a:r>
            <a:r>
              <a:rPr lang="ko-KR" altLang="en-US" sz="2400" b="1" dirty="0" smtClean="0">
                <a:solidFill>
                  <a:srgbClr val="0070C0"/>
                </a:solidFill>
              </a:rPr>
              <a:t>차</a:t>
            </a:r>
            <a:r>
              <a:rPr lang="en-US" altLang="ko-KR" sz="2400" b="1" dirty="0" smtClean="0">
                <a:solidFill>
                  <a:srgbClr val="0070C0"/>
                </a:solidFill>
              </a:rPr>
              <a:t>] </a:t>
            </a:r>
            <a:r>
              <a:rPr lang="ko-KR" altLang="en-US" sz="2400" b="1" dirty="0" smtClean="0">
                <a:solidFill>
                  <a:srgbClr val="0070C0"/>
                </a:solidFill>
              </a:rPr>
              <a:t>기본값</a:t>
            </a:r>
            <a:r>
              <a:rPr lang="en-US" altLang="ko-KR" sz="2400" b="1" dirty="0" smtClean="0">
                <a:solidFill>
                  <a:srgbClr val="0070C0"/>
                </a:solidFill>
              </a:rPr>
              <a:t> </a:t>
            </a:r>
            <a:r>
              <a:rPr lang="ko-KR" altLang="en-US" sz="2400" b="1" dirty="0" smtClean="0">
                <a:solidFill>
                  <a:srgbClr val="0070C0"/>
                </a:solidFill>
              </a:rPr>
              <a:t>→ 예측 정확도 </a:t>
            </a:r>
            <a:r>
              <a:rPr lang="en-US" altLang="ko-KR" sz="2400" b="1" dirty="0" smtClean="0">
                <a:solidFill>
                  <a:srgbClr val="0070C0"/>
                </a:solidFill>
              </a:rPr>
              <a:t>: 0.77%</a:t>
            </a:r>
          </a:p>
          <a:p>
            <a:r>
              <a:rPr lang="en-US" altLang="ko-KR" sz="2400" b="1" dirty="0" smtClean="0">
                <a:solidFill>
                  <a:srgbClr val="0070C0"/>
                </a:solidFill>
              </a:rPr>
              <a:t>[2</a:t>
            </a:r>
            <a:r>
              <a:rPr lang="ko-KR" altLang="en-US" sz="2400" b="1" dirty="0" smtClean="0">
                <a:solidFill>
                  <a:srgbClr val="0070C0"/>
                </a:solidFill>
              </a:rPr>
              <a:t>차</a:t>
            </a:r>
            <a:r>
              <a:rPr lang="en-US" altLang="ko-KR" sz="2400" b="1" dirty="0">
                <a:solidFill>
                  <a:srgbClr val="0070C0"/>
                </a:solidFill>
              </a:rPr>
              <a:t>] </a:t>
            </a:r>
            <a:r>
              <a:rPr lang="ko-KR" altLang="en-US" sz="2400" b="1" u="sng" dirty="0">
                <a:solidFill>
                  <a:srgbClr val="0070C0"/>
                </a:solidFill>
              </a:rPr>
              <a:t>계절성 강도 </a:t>
            </a:r>
            <a:r>
              <a:rPr lang="en-US" altLang="ko-KR" sz="2400" b="1" u="sng" dirty="0">
                <a:solidFill>
                  <a:srgbClr val="0070C0"/>
                </a:solidFill>
              </a:rPr>
              <a:t>20.0</a:t>
            </a:r>
            <a:r>
              <a:rPr lang="en-US" altLang="ko-KR" sz="2400" b="1" dirty="0">
                <a:solidFill>
                  <a:srgbClr val="0070C0"/>
                </a:solidFill>
              </a:rPr>
              <a:t>, </a:t>
            </a:r>
            <a:r>
              <a:rPr lang="ko-KR" altLang="en-US" sz="2400" b="1" u="sng" dirty="0" err="1">
                <a:solidFill>
                  <a:srgbClr val="0070C0"/>
                </a:solidFill>
              </a:rPr>
              <a:t>휴일영향</a:t>
            </a:r>
            <a:r>
              <a:rPr lang="ko-KR" altLang="en-US" sz="2400" b="1" u="sng" dirty="0">
                <a:solidFill>
                  <a:srgbClr val="0070C0"/>
                </a:solidFill>
              </a:rPr>
              <a:t> </a:t>
            </a:r>
            <a:r>
              <a:rPr lang="en-US" altLang="ko-KR" sz="2400" b="1" u="sng" dirty="0">
                <a:solidFill>
                  <a:srgbClr val="0070C0"/>
                </a:solidFill>
              </a:rPr>
              <a:t>15.0</a:t>
            </a:r>
            <a:r>
              <a:rPr lang="en-US" altLang="ko-KR" sz="2400" b="1" dirty="0">
                <a:solidFill>
                  <a:srgbClr val="0070C0"/>
                </a:solidFill>
              </a:rPr>
              <a:t> </a:t>
            </a:r>
            <a:r>
              <a:rPr lang="ko-KR" altLang="en-US" sz="2400" b="1" dirty="0">
                <a:solidFill>
                  <a:srgbClr val="0070C0"/>
                </a:solidFill>
              </a:rPr>
              <a:t>→ 예측 정확도 </a:t>
            </a:r>
            <a:r>
              <a:rPr lang="en-US" altLang="ko-KR" sz="2400" b="1" dirty="0">
                <a:solidFill>
                  <a:srgbClr val="0070C0"/>
                </a:solidFill>
              </a:rPr>
              <a:t>: 0.74</a:t>
            </a:r>
            <a:r>
              <a:rPr lang="en-US" altLang="ko-KR" sz="2400" b="1" dirty="0" smtClean="0">
                <a:solidFill>
                  <a:srgbClr val="0070C0"/>
                </a:solidFill>
              </a:rPr>
              <a:t>% (0.03% </a:t>
            </a:r>
            <a:r>
              <a:rPr lang="ko-KR" altLang="en-US" sz="2400" b="1" dirty="0" smtClean="0">
                <a:solidFill>
                  <a:srgbClr val="0070C0"/>
                </a:solidFill>
              </a:rPr>
              <a:t>▽</a:t>
            </a:r>
            <a:r>
              <a:rPr lang="en-US" altLang="ko-KR" sz="2400" b="1" dirty="0" smtClean="0">
                <a:solidFill>
                  <a:srgbClr val="0070C0"/>
                </a:solidFill>
              </a:rPr>
              <a:t>)</a:t>
            </a:r>
          </a:p>
          <a:p>
            <a:r>
              <a:rPr lang="en-US" altLang="ko-KR" sz="2400" b="1" dirty="0" smtClean="0">
                <a:solidFill>
                  <a:srgbClr val="0070C0"/>
                </a:solidFill>
              </a:rPr>
              <a:t>[3</a:t>
            </a:r>
            <a:r>
              <a:rPr lang="ko-KR" altLang="en-US" sz="2400" b="1" dirty="0" smtClean="0">
                <a:solidFill>
                  <a:srgbClr val="0070C0"/>
                </a:solidFill>
              </a:rPr>
              <a:t>차</a:t>
            </a:r>
            <a:r>
              <a:rPr lang="en-US" altLang="ko-KR" sz="2400" b="1" dirty="0" smtClean="0">
                <a:solidFill>
                  <a:srgbClr val="0070C0"/>
                </a:solidFill>
              </a:rPr>
              <a:t>] </a:t>
            </a:r>
            <a:r>
              <a:rPr lang="ko-KR" altLang="en-US" sz="2400" b="1" u="sng" dirty="0">
                <a:solidFill>
                  <a:srgbClr val="0070C0"/>
                </a:solidFill>
              </a:rPr>
              <a:t>계절성 강도 </a:t>
            </a:r>
            <a:r>
              <a:rPr lang="en-US" altLang="ko-KR" sz="2400" b="1" u="sng" dirty="0" smtClean="0">
                <a:solidFill>
                  <a:srgbClr val="0070C0"/>
                </a:solidFill>
              </a:rPr>
              <a:t>15.0</a:t>
            </a:r>
            <a:r>
              <a:rPr lang="en-US" altLang="ko-KR" sz="2400" b="1" dirty="0">
                <a:solidFill>
                  <a:srgbClr val="0070C0"/>
                </a:solidFill>
              </a:rPr>
              <a:t>, </a:t>
            </a:r>
            <a:r>
              <a:rPr lang="ko-KR" altLang="en-US" sz="2400" b="1" u="sng" dirty="0" err="1">
                <a:solidFill>
                  <a:srgbClr val="0070C0"/>
                </a:solidFill>
              </a:rPr>
              <a:t>휴일영향</a:t>
            </a:r>
            <a:r>
              <a:rPr lang="ko-KR" altLang="en-US" sz="2400" b="1" u="sng" dirty="0">
                <a:solidFill>
                  <a:srgbClr val="0070C0"/>
                </a:solidFill>
              </a:rPr>
              <a:t> </a:t>
            </a:r>
            <a:r>
              <a:rPr lang="en-US" altLang="ko-KR" sz="2400" b="1" u="sng" dirty="0" smtClean="0">
                <a:solidFill>
                  <a:srgbClr val="0070C0"/>
                </a:solidFill>
              </a:rPr>
              <a:t>5.0</a:t>
            </a:r>
            <a:r>
              <a:rPr lang="en-US" altLang="ko-KR" sz="2400" b="1" dirty="0" smtClean="0">
                <a:solidFill>
                  <a:srgbClr val="0070C0"/>
                </a:solidFill>
              </a:rPr>
              <a:t> </a:t>
            </a:r>
            <a:r>
              <a:rPr lang="ko-KR" altLang="en-US" sz="2400" b="1" dirty="0">
                <a:solidFill>
                  <a:srgbClr val="0070C0"/>
                </a:solidFill>
              </a:rPr>
              <a:t>→ 예측 정확도 </a:t>
            </a:r>
            <a:r>
              <a:rPr lang="en-US" altLang="ko-KR" sz="2400" b="1" dirty="0">
                <a:solidFill>
                  <a:srgbClr val="0070C0"/>
                </a:solidFill>
              </a:rPr>
              <a:t>: </a:t>
            </a:r>
            <a:r>
              <a:rPr lang="en-US" altLang="ko-KR" sz="2400" b="1" dirty="0" smtClean="0">
                <a:solidFill>
                  <a:srgbClr val="0070C0"/>
                </a:solidFill>
              </a:rPr>
              <a:t>0.7</a:t>
            </a:r>
            <a:r>
              <a:rPr lang="en-US" altLang="ko-KR" sz="2400" b="1" dirty="0">
                <a:solidFill>
                  <a:srgbClr val="0070C0"/>
                </a:solidFill>
              </a:rPr>
              <a:t>7</a:t>
            </a:r>
            <a:r>
              <a:rPr lang="en-US" altLang="ko-KR" sz="2400" b="1" dirty="0" smtClean="0">
                <a:solidFill>
                  <a:srgbClr val="0070C0"/>
                </a:solidFill>
              </a:rPr>
              <a:t>% </a:t>
            </a:r>
            <a:r>
              <a:rPr lang="en-US" altLang="ko-KR" sz="2400" b="1" dirty="0">
                <a:solidFill>
                  <a:srgbClr val="0070C0"/>
                </a:solidFill>
              </a:rPr>
              <a:t>(</a:t>
            </a:r>
            <a:r>
              <a:rPr lang="en-US" altLang="ko-KR" sz="2400" b="1" dirty="0" smtClean="0">
                <a:solidFill>
                  <a:srgbClr val="0070C0"/>
                </a:solidFill>
              </a:rPr>
              <a:t>0.03</a:t>
            </a:r>
            <a:r>
              <a:rPr lang="en-US" altLang="ko-KR" sz="2400" b="1" dirty="0">
                <a:solidFill>
                  <a:srgbClr val="0070C0"/>
                </a:solidFill>
              </a:rPr>
              <a:t>% </a:t>
            </a:r>
            <a:r>
              <a:rPr lang="ko-KR" altLang="en-US" sz="2400" b="1" dirty="0" smtClean="0">
                <a:solidFill>
                  <a:srgbClr val="0070C0"/>
                </a:solidFill>
              </a:rPr>
              <a:t>▲</a:t>
            </a:r>
            <a:r>
              <a:rPr lang="en-US" altLang="ko-KR" sz="2400" b="1" dirty="0" smtClean="0">
                <a:solidFill>
                  <a:srgbClr val="0070C0"/>
                </a:solidFill>
              </a:rPr>
              <a:t>)</a:t>
            </a:r>
          </a:p>
          <a:p>
            <a:r>
              <a:rPr lang="en-US" altLang="ko-KR" sz="2400" b="1" dirty="0" smtClean="0">
                <a:solidFill>
                  <a:srgbClr val="0070C0"/>
                </a:solidFill>
              </a:rPr>
              <a:t>[4</a:t>
            </a:r>
            <a:r>
              <a:rPr lang="ko-KR" altLang="en-US" sz="2400" b="1" dirty="0" smtClean="0">
                <a:solidFill>
                  <a:srgbClr val="0070C0"/>
                </a:solidFill>
              </a:rPr>
              <a:t>차</a:t>
            </a:r>
            <a:r>
              <a:rPr lang="en-US" altLang="ko-KR" sz="2400" b="1" dirty="0">
                <a:solidFill>
                  <a:srgbClr val="0070C0"/>
                </a:solidFill>
              </a:rPr>
              <a:t>] </a:t>
            </a:r>
            <a:r>
              <a:rPr lang="ko-KR" altLang="en-US" sz="2400" b="1" dirty="0">
                <a:solidFill>
                  <a:srgbClr val="0070C0"/>
                </a:solidFill>
              </a:rPr>
              <a:t>계절성 강도 </a:t>
            </a:r>
            <a:r>
              <a:rPr lang="en-US" altLang="ko-KR" sz="2400" b="1" dirty="0">
                <a:solidFill>
                  <a:srgbClr val="0070C0"/>
                </a:solidFill>
              </a:rPr>
              <a:t>15.0, </a:t>
            </a:r>
            <a:r>
              <a:rPr lang="ko-KR" altLang="en-US" sz="2400" b="1" dirty="0" err="1">
                <a:solidFill>
                  <a:srgbClr val="0070C0"/>
                </a:solidFill>
              </a:rPr>
              <a:t>휴일영향</a:t>
            </a:r>
            <a:r>
              <a:rPr lang="ko-KR" altLang="en-US" sz="2400" b="1" dirty="0">
                <a:solidFill>
                  <a:srgbClr val="0070C0"/>
                </a:solidFill>
              </a:rPr>
              <a:t> </a:t>
            </a:r>
            <a:r>
              <a:rPr lang="en-US" altLang="ko-KR" sz="2400" b="1" dirty="0" smtClean="0">
                <a:solidFill>
                  <a:srgbClr val="0070C0"/>
                </a:solidFill>
              </a:rPr>
              <a:t>5.0, </a:t>
            </a:r>
            <a:r>
              <a:rPr lang="ko-KR" altLang="en-US" sz="2400" b="1" u="sng" dirty="0" smtClean="0">
                <a:solidFill>
                  <a:srgbClr val="0070C0"/>
                </a:solidFill>
              </a:rPr>
              <a:t>유연성 </a:t>
            </a:r>
            <a:r>
              <a:rPr lang="en-US" altLang="ko-KR" sz="2400" b="1" u="sng" dirty="0" smtClean="0">
                <a:solidFill>
                  <a:srgbClr val="0070C0"/>
                </a:solidFill>
              </a:rPr>
              <a:t>0.5</a:t>
            </a:r>
            <a:r>
              <a:rPr lang="en-US" altLang="ko-KR" sz="2400" b="1" dirty="0" smtClean="0">
                <a:solidFill>
                  <a:srgbClr val="0070C0"/>
                </a:solidFill>
              </a:rPr>
              <a:t> </a:t>
            </a:r>
            <a:r>
              <a:rPr lang="ko-KR" altLang="en-US" sz="2400" b="1" dirty="0">
                <a:solidFill>
                  <a:srgbClr val="0070C0"/>
                </a:solidFill>
              </a:rPr>
              <a:t>→ 예측 정확도 </a:t>
            </a:r>
            <a:r>
              <a:rPr lang="en-US" altLang="ko-KR" sz="2400" b="1" dirty="0">
                <a:solidFill>
                  <a:srgbClr val="0070C0"/>
                </a:solidFill>
              </a:rPr>
              <a:t>: </a:t>
            </a:r>
            <a:r>
              <a:rPr lang="en-US" altLang="ko-KR" sz="2400" b="1" dirty="0" smtClean="0">
                <a:solidFill>
                  <a:srgbClr val="0070C0"/>
                </a:solidFill>
              </a:rPr>
              <a:t>0.62% </a:t>
            </a:r>
            <a:r>
              <a:rPr lang="en-US" altLang="ko-KR" sz="2400" b="1" dirty="0">
                <a:solidFill>
                  <a:srgbClr val="0070C0"/>
                </a:solidFill>
              </a:rPr>
              <a:t>(</a:t>
            </a:r>
            <a:r>
              <a:rPr lang="en-US" altLang="ko-KR" sz="2400" b="1" dirty="0" smtClean="0">
                <a:solidFill>
                  <a:srgbClr val="0070C0"/>
                </a:solidFill>
              </a:rPr>
              <a:t>0.15% </a:t>
            </a:r>
            <a:r>
              <a:rPr lang="ko-KR" altLang="en-US" sz="2400" b="1" dirty="0">
                <a:solidFill>
                  <a:srgbClr val="0070C0"/>
                </a:solidFill>
              </a:rPr>
              <a:t>▽</a:t>
            </a:r>
            <a:r>
              <a:rPr lang="en-US" altLang="ko-KR" sz="2400" b="1" dirty="0" smtClean="0">
                <a:solidFill>
                  <a:srgbClr val="0070C0"/>
                </a:solidFill>
              </a:rPr>
              <a:t>)</a:t>
            </a:r>
          </a:p>
          <a:p>
            <a:r>
              <a:rPr lang="en-US" altLang="ko-KR" sz="2400" b="1" dirty="0" smtClean="0">
                <a:solidFill>
                  <a:srgbClr val="0070C0"/>
                </a:solidFill>
              </a:rPr>
              <a:t>[5</a:t>
            </a:r>
            <a:r>
              <a:rPr lang="ko-KR" altLang="en-US" sz="2400" b="1" dirty="0" smtClean="0">
                <a:solidFill>
                  <a:srgbClr val="0070C0"/>
                </a:solidFill>
              </a:rPr>
              <a:t>차</a:t>
            </a:r>
            <a:r>
              <a:rPr lang="en-US" altLang="ko-KR" sz="2400" b="1" dirty="0">
                <a:solidFill>
                  <a:srgbClr val="0070C0"/>
                </a:solidFill>
              </a:rPr>
              <a:t>] </a:t>
            </a:r>
            <a:r>
              <a:rPr lang="ko-KR" altLang="en-US" sz="2400" b="1" dirty="0">
                <a:solidFill>
                  <a:srgbClr val="0070C0"/>
                </a:solidFill>
              </a:rPr>
              <a:t>계절성 강도 </a:t>
            </a:r>
            <a:r>
              <a:rPr lang="en-US" altLang="ko-KR" sz="2400" b="1" dirty="0">
                <a:solidFill>
                  <a:srgbClr val="0070C0"/>
                </a:solidFill>
              </a:rPr>
              <a:t>15.0, </a:t>
            </a:r>
            <a:r>
              <a:rPr lang="ko-KR" altLang="en-US" sz="2400" b="1" dirty="0" err="1">
                <a:solidFill>
                  <a:srgbClr val="0070C0"/>
                </a:solidFill>
              </a:rPr>
              <a:t>휴일영향</a:t>
            </a:r>
            <a:r>
              <a:rPr lang="ko-KR" altLang="en-US" sz="2400" b="1" dirty="0">
                <a:solidFill>
                  <a:srgbClr val="0070C0"/>
                </a:solidFill>
              </a:rPr>
              <a:t> </a:t>
            </a:r>
            <a:r>
              <a:rPr lang="en-US" altLang="ko-KR" sz="2400" b="1" dirty="0">
                <a:solidFill>
                  <a:srgbClr val="0070C0"/>
                </a:solidFill>
              </a:rPr>
              <a:t>5.0, </a:t>
            </a:r>
            <a:r>
              <a:rPr lang="ko-KR" altLang="en-US" sz="2400" b="1" u="sng" dirty="0">
                <a:solidFill>
                  <a:srgbClr val="0070C0"/>
                </a:solidFill>
              </a:rPr>
              <a:t>유연성 </a:t>
            </a:r>
            <a:r>
              <a:rPr lang="en-US" altLang="ko-KR" sz="2400" b="1" u="sng" dirty="0" smtClean="0">
                <a:solidFill>
                  <a:srgbClr val="0070C0"/>
                </a:solidFill>
              </a:rPr>
              <a:t>0.005</a:t>
            </a:r>
            <a:r>
              <a:rPr lang="en-US" altLang="ko-KR" sz="2400" b="1" dirty="0" smtClean="0">
                <a:solidFill>
                  <a:srgbClr val="0070C0"/>
                </a:solidFill>
              </a:rPr>
              <a:t> </a:t>
            </a:r>
            <a:r>
              <a:rPr lang="ko-KR" altLang="en-US" sz="2400" b="1" dirty="0">
                <a:solidFill>
                  <a:srgbClr val="0070C0"/>
                </a:solidFill>
              </a:rPr>
              <a:t>→ 예측 정확도 </a:t>
            </a:r>
            <a:r>
              <a:rPr lang="en-US" altLang="ko-KR" sz="2400" b="1" dirty="0">
                <a:solidFill>
                  <a:srgbClr val="0070C0"/>
                </a:solidFill>
              </a:rPr>
              <a:t>: </a:t>
            </a:r>
            <a:r>
              <a:rPr lang="en-US" altLang="ko-KR" sz="2400" b="1" dirty="0" smtClean="0">
                <a:solidFill>
                  <a:srgbClr val="0070C0"/>
                </a:solidFill>
              </a:rPr>
              <a:t>0.78% </a:t>
            </a:r>
            <a:r>
              <a:rPr lang="en-US" altLang="ko-KR" sz="2400" b="1" dirty="0">
                <a:solidFill>
                  <a:srgbClr val="0070C0"/>
                </a:solidFill>
              </a:rPr>
              <a:t>(</a:t>
            </a:r>
            <a:r>
              <a:rPr lang="en-US" altLang="ko-KR" sz="2400" b="1" dirty="0" smtClean="0">
                <a:solidFill>
                  <a:srgbClr val="0070C0"/>
                </a:solidFill>
              </a:rPr>
              <a:t>0.16% </a:t>
            </a:r>
            <a:r>
              <a:rPr lang="ko-KR" altLang="en-US" sz="2400" b="1" dirty="0">
                <a:solidFill>
                  <a:srgbClr val="0070C0"/>
                </a:solidFill>
              </a:rPr>
              <a:t>▲</a:t>
            </a:r>
            <a:r>
              <a:rPr lang="en-US" altLang="ko-KR" sz="2400" b="1" dirty="0" smtClean="0">
                <a:solidFill>
                  <a:srgbClr val="0070C0"/>
                </a:solidFill>
              </a:rPr>
              <a:t>)</a:t>
            </a:r>
          </a:p>
          <a:p>
            <a:r>
              <a:rPr lang="en-US" altLang="ko-KR" sz="2400" b="1" dirty="0" smtClean="0">
                <a:solidFill>
                  <a:srgbClr val="0070C0"/>
                </a:solidFill>
              </a:rPr>
              <a:t>[6</a:t>
            </a:r>
            <a:r>
              <a:rPr lang="ko-KR" altLang="en-US" sz="2400" b="1" dirty="0" smtClean="0">
                <a:solidFill>
                  <a:srgbClr val="0070C0"/>
                </a:solidFill>
              </a:rPr>
              <a:t>차</a:t>
            </a:r>
            <a:r>
              <a:rPr lang="en-US" altLang="ko-KR" sz="2400" b="1" dirty="0">
                <a:solidFill>
                  <a:srgbClr val="0070C0"/>
                </a:solidFill>
              </a:rPr>
              <a:t>] </a:t>
            </a:r>
            <a:r>
              <a:rPr lang="ko-KR" altLang="en-US" sz="2400" b="1" dirty="0">
                <a:solidFill>
                  <a:srgbClr val="0070C0"/>
                </a:solidFill>
              </a:rPr>
              <a:t>계절성 강도 </a:t>
            </a:r>
            <a:r>
              <a:rPr lang="en-US" altLang="ko-KR" sz="2400" b="1" dirty="0">
                <a:solidFill>
                  <a:srgbClr val="0070C0"/>
                </a:solidFill>
              </a:rPr>
              <a:t>15.0, </a:t>
            </a:r>
            <a:r>
              <a:rPr lang="ko-KR" altLang="en-US" sz="2400" b="1" dirty="0" err="1">
                <a:solidFill>
                  <a:srgbClr val="0070C0"/>
                </a:solidFill>
              </a:rPr>
              <a:t>휴일영향</a:t>
            </a:r>
            <a:r>
              <a:rPr lang="ko-KR" altLang="en-US" sz="2400" b="1" dirty="0">
                <a:solidFill>
                  <a:srgbClr val="0070C0"/>
                </a:solidFill>
              </a:rPr>
              <a:t> </a:t>
            </a:r>
            <a:r>
              <a:rPr lang="en-US" altLang="ko-KR" sz="2400" b="1" dirty="0">
                <a:solidFill>
                  <a:srgbClr val="0070C0"/>
                </a:solidFill>
              </a:rPr>
              <a:t>5.0, </a:t>
            </a:r>
            <a:r>
              <a:rPr lang="ko-KR" altLang="en-US" sz="2400" b="1" u="sng" dirty="0">
                <a:solidFill>
                  <a:srgbClr val="0070C0"/>
                </a:solidFill>
              </a:rPr>
              <a:t>유연성 </a:t>
            </a:r>
            <a:r>
              <a:rPr lang="en-US" altLang="ko-KR" sz="2400" b="1" u="sng" dirty="0" smtClean="0">
                <a:solidFill>
                  <a:srgbClr val="0070C0"/>
                </a:solidFill>
              </a:rPr>
              <a:t>0.01</a:t>
            </a:r>
            <a:r>
              <a:rPr lang="en-US" altLang="ko-KR" sz="2400" b="1" dirty="0" smtClean="0">
                <a:solidFill>
                  <a:srgbClr val="0070C0"/>
                </a:solidFill>
              </a:rPr>
              <a:t> </a:t>
            </a:r>
            <a:r>
              <a:rPr lang="ko-KR" altLang="en-US" sz="2400" b="1" dirty="0">
                <a:solidFill>
                  <a:srgbClr val="0070C0"/>
                </a:solidFill>
              </a:rPr>
              <a:t>→ 예측 정확도 </a:t>
            </a:r>
            <a:r>
              <a:rPr lang="en-US" altLang="ko-KR" sz="2400" b="1" dirty="0">
                <a:solidFill>
                  <a:srgbClr val="0070C0"/>
                </a:solidFill>
              </a:rPr>
              <a:t>: 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0.81%</a:t>
            </a:r>
            <a:r>
              <a:rPr lang="en-US" altLang="ko-KR" sz="2400" b="1" dirty="0" smtClean="0">
                <a:solidFill>
                  <a:srgbClr val="0070C0"/>
                </a:solidFill>
              </a:rPr>
              <a:t> </a:t>
            </a:r>
            <a:r>
              <a:rPr lang="en-US" altLang="ko-KR" sz="2400" b="1" dirty="0">
                <a:solidFill>
                  <a:srgbClr val="0070C0"/>
                </a:solidFill>
              </a:rPr>
              <a:t>(</a:t>
            </a:r>
            <a:r>
              <a:rPr lang="en-US" altLang="ko-KR" sz="2400" b="1" dirty="0" smtClean="0">
                <a:solidFill>
                  <a:srgbClr val="0070C0"/>
                </a:solidFill>
              </a:rPr>
              <a:t>0.03% </a:t>
            </a:r>
            <a:r>
              <a:rPr lang="ko-KR" altLang="en-US" sz="2400" b="1" dirty="0">
                <a:solidFill>
                  <a:srgbClr val="0070C0"/>
                </a:solidFill>
              </a:rPr>
              <a:t>▲</a:t>
            </a:r>
            <a:r>
              <a:rPr lang="en-US" altLang="ko-KR" sz="2400" b="1" dirty="0" smtClean="0">
                <a:solidFill>
                  <a:srgbClr val="0070C0"/>
                </a:solidFill>
              </a:rPr>
              <a:t>)</a:t>
            </a:r>
          </a:p>
          <a:p>
            <a:r>
              <a:rPr lang="en-US" altLang="ko-KR" sz="2400" b="1" dirty="0" smtClean="0">
                <a:solidFill>
                  <a:srgbClr val="0070C0"/>
                </a:solidFill>
              </a:rPr>
              <a:t>[7</a:t>
            </a:r>
            <a:r>
              <a:rPr lang="ko-KR" altLang="en-US" sz="2400" b="1" dirty="0" smtClean="0">
                <a:solidFill>
                  <a:srgbClr val="0070C0"/>
                </a:solidFill>
              </a:rPr>
              <a:t>차</a:t>
            </a:r>
            <a:r>
              <a:rPr lang="en-US" altLang="ko-KR" sz="2400" b="1" dirty="0" smtClean="0">
                <a:solidFill>
                  <a:srgbClr val="0070C0"/>
                </a:solidFill>
              </a:rPr>
              <a:t>] </a:t>
            </a:r>
            <a:r>
              <a:rPr lang="ko-KR" altLang="en-US" sz="2400" b="1" dirty="0">
                <a:solidFill>
                  <a:srgbClr val="0070C0"/>
                </a:solidFill>
              </a:rPr>
              <a:t>계절성 강도 </a:t>
            </a:r>
            <a:r>
              <a:rPr lang="en-US" altLang="ko-KR" sz="2400" b="1" dirty="0">
                <a:solidFill>
                  <a:srgbClr val="0070C0"/>
                </a:solidFill>
              </a:rPr>
              <a:t>15.0, </a:t>
            </a:r>
            <a:r>
              <a:rPr lang="ko-KR" altLang="en-US" sz="2400" b="1" dirty="0" err="1">
                <a:solidFill>
                  <a:srgbClr val="0070C0"/>
                </a:solidFill>
              </a:rPr>
              <a:t>휴일영향</a:t>
            </a:r>
            <a:r>
              <a:rPr lang="ko-KR" altLang="en-US" sz="2400" b="1" dirty="0">
                <a:solidFill>
                  <a:srgbClr val="0070C0"/>
                </a:solidFill>
              </a:rPr>
              <a:t> </a:t>
            </a:r>
            <a:r>
              <a:rPr lang="en-US" altLang="ko-KR" sz="2400" b="1" dirty="0">
                <a:solidFill>
                  <a:srgbClr val="0070C0"/>
                </a:solidFill>
              </a:rPr>
              <a:t>5.0, </a:t>
            </a:r>
            <a:r>
              <a:rPr lang="ko-KR" altLang="en-US" sz="2400" b="1" dirty="0">
                <a:solidFill>
                  <a:srgbClr val="0070C0"/>
                </a:solidFill>
              </a:rPr>
              <a:t>유연성 </a:t>
            </a:r>
            <a:r>
              <a:rPr lang="en-US" altLang="ko-KR" sz="2400" b="1" dirty="0" smtClean="0">
                <a:solidFill>
                  <a:srgbClr val="0070C0"/>
                </a:solidFill>
              </a:rPr>
              <a:t>0.01, </a:t>
            </a:r>
            <a:r>
              <a:rPr lang="ko-KR" altLang="en-US" sz="2400" b="1" u="sng" dirty="0" smtClean="0">
                <a:solidFill>
                  <a:srgbClr val="0070C0"/>
                </a:solidFill>
              </a:rPr>
              <a:t>연간 계절성 강도 </a:t>
            </a:r>
            <a:r>
              <a:rPr lang="en-US" altLang="ko-KR" sz="2400" b="1" u="sng" dirty="0" smtClean="0">
                <a:solidFill>
                  <a:srgbClr val="0070C0"/>
                </a:solidFill>
              </a:rPr>
              <a:t>15.0</a:t>
            </a:r>
            <a:r>
              <a:rPr lang="en-US" altLang="ko-KR" sz="2400" b="1" dirty="0" smtClean="0">
                <a:solidFill>
                  <a:srgbClr val="0070C0"/>
                </a:solidFill>
              </a:rPr>
              <a:t> </a:t>
            </a:r>
            <a:r>
              <a:rPr lang="ko-KR" altLang="en-US" sz="2400" b="1" dirty="0">
                <a:solidFill>
                  <a:srgbClr val="0070C0"/>
                </a:solidFill>
              </a:rPr>
              <a:t>→ 예측 정확도 </a:t>
            </a:r>
            <a:r>
              <a:rPr lang="en-US" altLang="ko-KR" sz="2400" b="1" dirty="0">
                <a:solidFill>
                  <a:srgbClr val="0070C0"/>
                </a:solidFill>
              </a:rPr>
              <a:t>: </a:t>
            </a:r>
            <a:r>
              <a:rPr lang="en-US" altLang="ko-KR" sz="2400" b="1" dirty="0" smtClean="0">
                <a:solidFill>
                  <a:srgbClr val="0070C0"/>
                </a:solidFill>
              </a:rPr>
              <a:t>0.75% </a:t>
            </a:r>
            <a:r>
              <a:rPr lang="en-US" altLang="ko-KR" sz="2400" b="1" dirty="0">
                <a:solidFill>
                  <a:srgbClr val="0070C0"/>
                </a:solidFill>
              </a:rPr>
              <a:t>(</a:t>
            </a:r>
            <a:r>
              <a:rPr lang="en-US" altLang="ko-KR" sz="2400" b="1" dirty="0" smtClean="0">
                <a:solidFill>
                  <a:srgbClr val="0070C0"/>
                </a:solidFill>
              </a:rPr>
              <a:t>0.06% </a:t>
            </a:r>
            <a:r>
              <a:rPr lang="ko-KR" altLang="en-US" sz="2400" b="1" dirty="0">
                <a:solidFill>
                  <a:srgbClr val="0070C0"/>
                </a:solidFill>
              </a:rPr>
              <a:t>▽</a:t>
            </a:r>
            <a:r>
              <a:rPr lang="en-US" altLang="ko-KR" sz="2400" b="1" dirty="0" smtClean="0">
                <a:solidFill>
                  <a:srgbClr val="0070C0"/>
                </a:solidFill>
              </a:rPr>
              <a:t>)</a:t>
            </a:r>
          </a:p>
          <a:p>
            <a:r>
              <a:rPr lang="en-US" altLang="ko-KR" sz="2400" b="1" dirty="0" smtClean="0">
                <a:solidFill>
                  <a:srgbClr val="0070C0"/>
                </a:solidFill>
              </a:rPr>
              <a:t>[8</a:t>
            </a:r>
            <a:r>
              <a:rPr lang="ko-KR" altLang="en-US" sz="2400" b="1" dirty="0" smtClean="0">
                <a:solidFill>
                  <a:srgbClr val="0070C0"/>
                </a:solidFill>
              </a:rPr>
              <a:t>차</a:t>
            </a:r>
            <a:r>
              <a:rPr lang="en-US" altLang="ko-KR" sz="2400" b="1" dirty="0">
                <a:solidFill>
                  <a:srgbClr val="0070C0"/>
                </a:solidFill>
              </a:rPr>
              <a:t>] </a:t>
            </a:r>
            <a:r>
              <a:rPr lang="ko-KR" altLang="en-US" sz="2400" b="1" dirty="0">
                <a:solidFill>
                  <a:srgbClr val="0070C0"/>
                </a:solidFill>
              </a:rPr>
              <a:t>계절성 강도 </a:t>
            </a:r>
            <a:r>
              <a:rPr lang="en-US" altLang="ko-KR" sz="2400" b="1" dirty="0">
                <a:solidFill>
                  <a:srgbClr val="0070C0"/>
                </a:solidFill>
              </a:rPr>
              <a:t>15.0, </a:t>
            </a:r>
            <a:r>
              <a:rPr lang="ko-KR" altLang="en-US" sz="2400" b="1" dirty="0" err="1">
                <a:solidFill>
                  <a:srgbClr val="0070C0"/>
                </a:solidFill>
              </a:rPr>
              <a:t>휴일영향</a:t>
            </a:r>
            <a:r>
              <a:rPr lang="ko-KR" altLang="en-US" sz="2400" b="1" dirty="0">
                <a:solidFill>
                  <a:srgbClr val="0070C0"/>
                </a:solidFill>
              </a:rPr>
              <a:t> </a:t>
            </a:r>
            <a:r>
              <a:rPr lang="en-US" altLang="ko-KR" sz="2400" b="1" dirty="0">
                <a:solidFill>
                  <a:srgbClr val="0070C0"/>
                </a:solidFill>
              </a:rPr>
              <a:t>5.0, </a:t>
            </a:r>
            <a:r>
              <a:rPr lang="ko-KR" altLang="en-US" sz="2400" b="1" dirty="0">
                <a:solidFill>
                  <a:srgbClr val="0070C0"/>
                </a:solidFill>
              </a:rPr>
              <a:t>유연성 </a:t>
            </a:r>
            <a:r>
              <a:rPr lang="en-US" altLang="ko-KR" sz="2400" b="1" dirty="0">
                <a:solidFill>
                  <a:srgbClr val="0070C0"/>
                </a:solidFill>
              </a:rPr>
              <a:t>0.01, </a:t>
            </a:r>
            <a:r>
              <a:rPr lang="ko-KR" altLang="en-US" sz="2400" b="1" u="sng" dirty="0" smtClean="0">
                <a:solidFill>
                  <a:srgbClr val="0070C0"/>
                </a:solidFill>
              </a:rPr>
              <a:t>월간 </a:t>
            </a:r>
            <a:r>
              <a:rPr lang="ko-KR" altLang="en-US" sz="2400" b="1" u="sng" dirty="0">
                <a:solidFill>
                  <a:srgbClr val="0070C0"/>
                </a:solidFill>
              </a:rPr>
              <a:t>계절성 강도 </a:t>
            </a:r>
            <a:r>
              <a:rPr lang="en-US" altLang="ko-KR" sz="2400" b="1" u="sng" dirty="0">
                <a:solidFill>
                  <a:srgbClr val="0070C0"/>
                </a:solidFill>
              </a:rPr>
              <a:t>15.0</a:t>
            </a:r>
            <a:r>
              <a:rPr lang="en-US" altLang="ko-KR" sz="2400" b="1" dirty="0">
                <a:solidFill>
                  <a:srgbClr val="0070C0"/>
                </a:solidFill>
              </a:rPr>
              <a:t> </a:t>
            </a:r>
            <a:r>
              <a:rPr lang="ko-KR" altLang="en-US" sz="2400" b="1" dirty="0">
                <a:solidFill>
                  <a:srgbClr val="0070C0"/>
                </a:solidFill>
              </a:rPr>
              <a:t>→ 예측 정확도 </a:t>
            </a:r>
            <a:r>
              <a:rPr lang="en-US" altLang="ko-KR" sz="2400" b="1" dirty="0">
                <a:solidFill>
                  <a:srgbClr val="0070C0"/>
                </a:solidFill>
              </a:rPr>
              <a:t>: </a:t>
            </a:r>
            <a:r>
              <a:rPr lang="en-US" altLang="ko-KR" sz="2400" b="1" dirty="0" smtClean="0">
                <a:solidFill>
                  <a:srgbClr val="0070C0"/>
                </a:solidFill>
              </a:rPr>
              <a:t>0.80% </a:t>
            </a:r>
            <a:r>
              <a:rPr lang="en-US" altLang="ko-KR" sz="2400" b="1" dirty="0">
                <a:solidFill>
                  <a:srgbClr val="0070C0"/>
                </a:solidFill>
              </a:rPr>
              <a:t>(</a:t>
            </a:r>
            <a:r>
              <a:rPr lang="en-US" altLang="ko-KR" sz="2400" b="1" dirty="0" smtClean="0">
                <a:solidFill>
                  <a:srgbClr val="0070C0"/>
                </a:solidFill>
              </a:rPr>
              <a:t>0.05% </a:t>
            </a:r>
            <a:r>
              <a:rPr lang="ko-KR" altLang="en-US" sz="2400" b="1" dirty="0">
                <a:solidFill>
                  <a:srgbClr val="0070C0"/>
                </a:solidFill>
              </a:rPr>
              <a:t>▲</a:t>
            </a:r>
            <a:r>
              <a:rPr lang="en-US" altLang="ko-KR" sz="2400" b="1" dirty="0" smtClean="0">
                <a:solidFill>
                  <a:srgbClr val="0070C0"/>
                </a:solidFill>
              </a:rPr>
              <a:t>)</a:t>
            </a:r>
          </a:p>
          <a:p>
            <a:r>
              <a:rPr lang="en-US" altLang="ko-KR" sz="2400" b="1" dirty="0">
                <a:solidFill>
                  <a:srgbClr val="0070C0"/>
                </a:solidFill>
              </a:rPr>
              <a:t>[8</a:t>
            </a:r>
            <a:r>
              <a:rPr lang="ko-KR" altLang="en-US" sz="2400" b="1" dirty="0">
                <a:solidFill>
                  <a:srgbClr val="0070C0"/>
                </a:solidFill>
              </a:rPr>
              <a:t>차</a:t>
            </a:r>
            <a:r>
              <a:rPr lang="en-US" altLang="ko-KR" sz="2400" b="1" dirty="0">
                <a:solidFill>
                  <a:srgbClr val="0070C0"/>
                </a:solidFill>
              </a:rPr>
              <a:t>] </a:t>
            </a:r>
            <a:r>
              <a:rPr lang="ko-KR" altLang="en-US" sz="2400" b="1" dirty="0">
                <a:solidFill>
                  <a:srgbClr val="0070C0"/>
                </a:solidFill>
              </a:rPr>
              <a:t>계절성 강도 </a:t>
            </a:r>
            <a:r>
              <a:rPr lang="en-US" altLang="ko-KR" sz="2400" b="1" dirty="0">
                <a:solidFill>
                  <a:srgbClr val="0070C0"/>
                </a:solidFill>
              </a:rPr>
              <a:t>15.0, </a:t>
            </a:r>
            <a:r>
              <a:rPr lang="ko-KR" altLang="en-US" sz="2400" b="1" dirty="0" err="1">
                <a:solidFill>
                  <a:srgbClr val="0070C0"/>
                </a:solidFill>
              </a:rPr>
              <a:t>휴일영향</a:t>
            </a:r>
            <a:r>
              <a:rPr lang="ko-KR" altLang="en-US" sz="2400" b="1" dirty="0">
                <a:solidFill>
                  <a:srgbClr val="0070C0"/>
                </a:solidFill>
              </a:rPr>
              <a:t> </a:t>
            </a:r>
            <a:r>
              <a:rPr lang="en-US" altLang="ko-KR" sz="2400" b="1" dirty="0">
                <a:solidFill>
                  <a:srgbClr val="0070C0"/>
                </a:solidFill>
              </a:rPr>
              <a:t>5.0, </a:t>
            </a:r>
            <a:r>
              <a:rPr lang="ko-KR" altLang="en-US" sz="2400" b="1" dirty="0">
                <a:solidFill>
                  <a:srgbClr val="0070C0"/>
                </a:solidFill>
              </a:rPr>
              <a:t>유연성 </a:t>
            </a:r>
            <a:r>
              <a:rPr lang="en-US" altLang="ko-KR" sz="2400" b="1" dirty="0">
                <a:solidFill>
                  <a:srgbClr val="0070C0"/>
                </a:solidFill>
              </a:rPr>
              <a:t>0.01, </a:t>
            </a:r>
            <a:r>
              <a:rPr lang="ko-KR" altLang="en-US" sz="2400" b="1" u="sng" dirty="0" smtClean="0">
                <a:solidFill>
                  <a:srgbClr val="0070C0"/>
                </a:solidFill>
              </a:rPr>
              <a:t>일간 </a:t>
            </a:r>
            <a:r>
              <a:rPr lang="ko-KR" altLang="en-US" sz="2400" b="1" u="sng" dirty="0">
                <a:solidFill>
                  <a:srgbClr val="0070C0"/>
                </a:solidFill>
              </a:rPr>
              <a:t>계절성 강도 </a:t>
            </a:r>
            <a:r>
              <a:rPr lang="en-US" altLang="ko-KR" sz="2400" b="1" u="sng" dirty="0">
                <a:solidFill>
                  <a:srgbClr val="0070C0"/>
                </a:solidFill>
              </a:rPr>
              <a:t>15.0</a:t>
            </a:r>
            <a:r>
              <a:rPr lang="en-US" altLang="ko-KR" sz="2400" b="1" dirty="0">
                <a:solidFill>
                  <a:srgbClr val="0070C0"/>
                </a:solidFill>
              </a:rPr>
              <a:t> </a:t>
            </a:r>
            <a:r>
              <a:rPr lang="ko-KR" altLang="en-US" sz="2400" b="1" dirty="0">
                <a:solidFill>
                  <a:srgbClr val="0070C0"/>
                </a:solidFill>
              </a:rPr>
              <a:t>→ 예측 정확도 </a:t>
            </a:r>
            <a:r>
              <a:rPr lang="en-US" altLang="ko-KR" sz="2400" b="1" dirty="0">
                <a:solidFill>
                  <a:srgbClr val="0070C0"/>
                </a:solidFill>
              </a:rPr>
              <a:t>: 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0.81</a:t>
            </a:r>
            <a:r>
              <a:rPr lang="en-US" altLang="ko-KR" sz="2400" b="1" dirty="0" smtClean="0">
                <a:solidFill>
                  <a:srgbClr val="0070C0"/>
                </a:solidFill>
              </a:rPr>
              <a:t>% </a:t>
            </a:r>
            <a:r>
              <a:rPr lang="en-US" altLang="ko-KR" sz="2400" b="1" dirty="0">
                <a:solidFill>
                  <a:srgbClr val="0070C0"/>
                </a:solidFill>
              </a:rPr>
              <a:t>(</a:t>
            </a:r>
            <a:r>
              <a:rPr lang="en-US" altLang="ko-KR" sz="2400" b="1" dirty="0" smtClean="0">
                <a:solidFill>
                  <a:srgbClr val="0070C0"/>
                </a:solidFill>
              </a:rPr>
              <a:t>0.01% </a:t>
            </a:r>
            <a:r>
              <a:rPr lang="ko-KR" altLang="en-US" sz="2400" b="1" dirty="0">
                <a:solidFill>
                  <a:srgbClr val="0070C0"/>
                </a:solidFill>
              </a:rPr>
              <a:t>▲</a:t>
            </a:r>
            <a:r>
              <a:rPr lang="en-US" altLang="ko-KR" sz="2400" b="1" dirty="0" smtClean="0">
                <a:solidFill>
                  <a:srgbClr val="0070C0"/>
                </a:solidFill>
              </a:rPr>
              <a:t>)</a:t>
            </a:r>
          </a:p>
          <a:p>
            <a:r>
              <a:rPr lang="en-US" altLang="ko-KR" sz="2400" b="1" dirty="0">
                <a:solidFill>
                  <a:srgbClr val="0070C0"/>
                </a:solidFill>
              </a:rPr>
              <a:t>[8</a:t>
            </a:r>
            <a:r>
              <a:rPr lang="ko-KR" altLang="en-US" sz="2400" b="1" dirty="0">
                <a:solidFill>
                  <a:srgbClr val="0070C0"/>
                </a:solidFill>
              </a:rPr>
              <a:t>차</a:t>
            </a:r>
            <a:r>
              <a:rPr lang="en-US" altLang="ko-KR" sz="2400" b="1" dirty="0">
                <a:solidFill>
                  <a:srgbClr val="0070C0"/>
                </a:solidFill>
              </a:rPr>
              <a:t>] </a:t>
            </a:r>
            <a:r>
              <a:rPr lang="ko-KR" altLang="en-US" sz="2400" b="1" dirty="0">
                <a:solidFill>
                  <a:srgbClr val="0070C0"/>
                </a:solidFill>
              </a:rPr>
              <a:t>계절성 강도 </a:t>
            </a:r>
            <a:r>
              <a:rPr lang="en-US" altLang="ko-KR" sz="2400" b="1" dirty="0">
                <a:solidFill>
                  <a:srgbClr val="0070C0"/>
                </a:solidFill>
              </a:rPr>
              <a:t>15.0, </a:t>
            </a:r>
            <a:r>
              <a:rPr lang="ko-KR" altLang="en-US" sz="2400" b="1" dirty="0" err="1">
                <a:solidFill>
                  <a:srgbClr val="0070C0"/>
                </a:solidFill>
              </a:rPr>
              <a:t>휴일영향</a:t>
            </a:r>
            <a:r>
              <a:rPr lang="ko-KR" altLang="en-US" sz="2400" b="1" dirty="0">
                <a:solidFill>
                  <a:srgbClr val="0070C0"/>
                </a:solidFill>
              </a:rPr>
              <a:t> </a:t>
            </a:r>
            <a:r>
              <a:rPr lang="en-US" altLang="ko-KR" sz="2400" b="1" dirty="0">
                <a:solidFill>
                  <a:srgbClr val="0070C0"/>
                </a:solidFill>
              </a:rPr>
              <a:t>5.0, </a:t>
            </a:r>
            <a:r>
              <a:rPr lang="ko-KR" altLang="en-US" sz="2400" b="1" dirty="0">
                <a:solidFill>
                  <a:srgbClr val="0070C0"/>
                </a:solidFill>
              </a:rPr>
              <a:t>유연성 </a:t>
            </a:r>
            <a:r>
              <a:rPr lang="en-US" altLang="ko-KR" sz="2400" b="1" dirty="0">
                <a:solidFill>
                  <a:srgbClr val="0070C0"/>
                </a:solidFill>
              </a:rPr>
              <a:t>0.01, </a:t>
            </a:r>
            <a:r>
              <a:rPr lang="ko-KR" altLang="en-US" sz="2400" b="1" u="sng" dirty="0">
                <a:solidFill>
                  <a:srgbClr val="0070C0"/>
                </a:solidFill>
              </a:rPr>
              <a:t>일간 계절성 강도 </a:t>
            </a:r>
            <a:r>
              <a:rPr lang="en-US" altLang="ko-KR" sz="2400" b="1" u="sng" dirty="0" smtClean="0">
                <a:solidFill>
                  <a:srgbClr val="0070C0"/>
                </a:solidFill>
              </a:rPr>
              <a:t>20.0</a:t>
            </a:r>
            <a:r>
              <a:rPr lang="en-US" altLang="ko-KR" sz="2400" b="1" dirty="0" smtClean="0">
                <a:solidFill>
                  <a:srgbClr val="0070C0"/>
                </a:solidFill>
              </a:rPr>
              <a:t> </a:t>
            </a:r>
            <a:r>
              <a:rPr lang="ko-KR" altLang="en-US" sz="2400" b="1" dirty="0">
                <a:solidFill>
                  <a:srgbClr val="0070C0"/>
                </a:solidFill>
              </a:rPr>
              <a:t>→ 예측 정확도 </a:t>
            </a:r>
            <a:r>
              <a:rPr lang="en-US" altLang="ko-KR" sz="2400" b="1" dirty="0">
                <a:solidFill>
                  <a:srgbClr val="0070C0"/>
                </a:solidFill>
              </a:rPr>
              <a:t>: 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0.82</a:t>
            </a:r>
            <a:r>
              <a:rPr lang="en-US" altLang="ko-KR" sz="2400" b="1" dirty="0" smtClean="0">
                <a:solidFill>
                  <a:srgbClr val="0070C0"/>
                </a:solidFill>
              </a:rPr>
              <a:t>% </a:t>
            </a:r>
            <a:r>
              <a:rPr lang="en-US" altLang="ko-KR" sz="2400" b="1" dirty="0">
                <a:solidFill>
                  <a:srgbClr val="0070C0"/>
                </a:solidFill>
              </a:rPr>
              <a:t>(</a:t>
            </a:r>
            <a:r>
              <a:rPr lang="en-US" altLang="ko-KR" sz="2400" b="1" dirty="0" smtClean="0">
                <a:solidFill>
                  <a:srgbClr val="0070C0"/>
                </a:solidFill>
              </a:rPr>
              <a:t>0.01% </a:t>
            </a:r>
            <a:r>
              <a:rPr lang="ko-KR" altLang="en-US" sz="2400" b="1" dirty="0">
                <a:solidFill>
                  <a:srgbClr val="0070C0"/>
                </a:solidFill>
              </a:rPr>
              <a:t>▲</a:t>
            </a:r>
            <a:r>
              <a:rPr lang="en-US" altLang="ko-KR" sz="2400" b="1" dirty="0" smtClean="0">
                <a:solidFill>
                  <a:srgbClr val="0070C0"/>
                </a:solidFill>
              </a:rPr>
              <a:t>)</a:t>
            </a:r>
          </a:p>
          <a:p>
            <a:r>
              <a:rPr lang="en-US" altLang="ko-KR" sz="2400" b="1" dirty="0" smtClean="0">
                <a:solidFill>
                  <a:srgbClr val="0070C0"/>
                </a:solidFill>
              </a:rPr>
              <a:t>[9</a:t>
            </a:r>
            <a:r>
              <a:rPr lang="ko-KR" altLang="en-US" sz="2400" b="1" dirty="0" smtClean="0">
                <a:solidFill>
                  <a:srgbClr val="0070C0"/>
                </a:solidFill>
              </a:rPr>
              <a:t>차</a:t>
            </a:r>
            <a:r>
              <a:rPr lang="en-US" altLang="ko-KR" sz="2400" b="1" dirty="0">
                <a:solidFill>
                  <a:srgbClr val="0070C0"/>
                </a:solidFill>
              </a:rPr>
              <a:t>] </a:t>
            </a:r>
            <a:r>
              <a:rPr lang="ko-KR" altLang="en-US" sz="2400" b="1" dirty="0">
                <a:solidFill>
                  <a:srgbClr val="0070C0"/>
                </a:solidFill>
              </a:rPr>
              <a:t>계절성 강도 </a:t>
            </a:r>
            <a:r>
              <a:rPr lang="en-US" altLang="ko-KR" sz="2400" b="1" dirty="0">
                <a:solidFill>
                  <a:srgbClr val="0070C0"/>
                </a:solidFill>
              </a:rPr>
              <a:t>15.0, </a:t>
            </a:r>
            <a:r>
              <a:rPr lang="ko-KR" altLang="en-US" sz="2400" b="1" dirty="0" err="1">
                <a:solidFill>
                  <a:srgbClr val="0070C0"/>
                </a:solidFill>
              </a:rPr>
              <a:t>휴일영향</a:t>
            </a:r>
            <a:r>
              <a:rPr lang="ko-KR" altLang="en-US" sz="2400" b="1" dirty="0">
                <a:solidFill>
                  <a:srgbClr val="0070C0"/>
                </a:solidFill>
              </a:rPr>
              <a:t> </a:t>
            </a:r>
            <a:r>
              <a:rPr lang="en-US" altLang="ko-KR" sz="2400" b="1" dirty="0">
                <a:solidFill>
                  <a:srgbClr val="0070C0"/>
                </a:solidFill>
              </a:rPr>
              <a:t>5.0, </a:t>
            </a:r>
            <a:r>
              <a:rPr lang="ko-KR" altLang="en-US" sz="2400" b="1" dirty="0">
                <a:solidFill>
                  <a:srgbClr val="0070C0"/>
                </a:solidFill>
              </a:rPr>
              <a:t>유연성 </a:t>
            </a:r>
            <a:r>
              <a:rPr lang="en-US" altLang="ko-KR" sz="2400" b="1" dirty="0">
                <a:solidFill>
                  <a:srgbClr val="0070C0"/>
                </a:solidFill>
              </a:rPr>
              <a:t>0.01, </a:t>
            </a:r>
            <a:r>
              <a:rPr lang="ko-KR" altLang="en-US" sz="2400" b="1" u="sng" dirty="0">
                <a:solidFill>
                  <a:srgbClr val="0070C0"/>
                </a:solidFill>
              </a:rPr>
              <a:t>일간 계절성 강도 </a:t>
            </a:r>
            <a:r>
              <a:rPr lang="en-US" altLang="ko-KR" sz="2400" b="1" u="sng" dirty="0" smtClean="0">
                <a:solidFill>
                  <a:srgbClr val="0070C0"/>
                </a:solidFill>
              </a:rPr>
              <a:t>25.0</a:t>
            </a:r>
            <a:r>
              <a:rPr lang="en-US" altLang="ko-KR" sz="2400" b="1" dirty="0" smtClean="0">
                <a:solidFill>
                  <a:srgbClr val="0070C0"/>
                </a:solidFill>
              </a:rPr>
              <a:t> </a:t>
            </a:r>
            <a:r>
              <a:rPr lang="ko-KR" altLang="en-US" sz="2400" b="1" dirty="0">
                <a:solidFill>
                  <a:srgbClr val="0070C0"/>
                </a:solidFill>
              </a:rPr>
              <a:t>→ 예측 정확도 </a:t>
            </a:r>
            <a:r>
              <a:rPr lang="en-US" altLang="ko-KR" sz="2400" b="1" dirty="0">
                <a:solidFill>
                  <a:srgbClr val="0070C0"/>
                </a:solidFill>
              </a:rPr>
              <a:t>: </a:t>
            </a:r>
            <a:r>
              <a:rPr lang="en-US" altLang="ko-KR" sz="2400" b="1" dirty="0">
                <a:solidFill>
                  <a:srgbClr val="0070C0"/>
                </a:solidFill>
              </a:rPr>
              <a:t>0.80% </a:t>
            </a:r>
            <a:r>
              <a:rPr lang="en-US" altLang="ko-KR" sz="2400" b="1" dirty="0">
                <a:solidFill>
                  <a:srgbClr val="0070C0"/>
                </a:solidFill>
              </a:rPr>
              <a:t>(0.01% </a:t>
            </a:r>
            <a:r>
              <a:rPr lang="ko-KR" altLang="en-US" sz="2400" b="1" dirty="0" smtClean="0">
                <a:solidFill>
                  <a:srgbClr val="0070C0"/>
                </a:solidFill>
              </a:rPr>
              <a:t>▽</a:t>
            </a:r>
            <a:r>
              <a:rPr lang="en-US" altLang="ko-KR" sz="2400" b="1" dirty="0" smtClean="0">
                <a:solidFill>
                  <a:srgbClr val="0070C0"/>
                </a:solidFill>
              </a:rPr>
              <a:t>)</a:t>
            </a:r>
            <a:endParaRPr lang="en-US" altLang="ko-KR" sz="24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3214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27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39626" y="1863412"/>
            <a:ext cx="8302688" cy="113877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및 시행착오(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6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#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endParaRPr kumimoji="0" lang="en-US" altLang="ko-KR" sz="3400" b="1" i="0" baseline="0" dirty="0" smtClean="0">
              <a:solidFill>
                <a:srgbClr val="1B1760">
                  <a:alpha val="100000"/>
                </a:srgbClr>
              </a:solidFill>
              <a:latin typeface="D2Coding"/>
            </a:endParaRPr>
          </a:p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-</a:t>
            </a: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전민경</a:t>
            </a:r>
            <a:endParaRPr kumimoji="0" lang="ko-KR" altLang="en-US" sz="3400" b="1" i="0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6" name="TextBox 2"/>
          <p:cNvSpPr txBox="1"/>
          <p:nvPr/>
        </p:nvSpPr>
        <p:spPr>
          <a:xfrm>
            <a:off x="1145636" y="3143199"/>
            <a:ext cx="54829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Tx/>
              <a:buChar char="-"/>
            </a:pPr>
            <a:r>
              <a:rPr kumimoji="1" lang="en-US" altLang="ko-KR" sz="2800" dirty="0" smtClean="0">
                <a:solidFill>
                  <a:srgbClr val="000000">
                    <a:alpha val="100000"/>
                  </a:srgbClr>
                </a:solidFill>
                <a:latin typeface="D2Coding"/>
              </a:rPr>
              <a:t>Prophet </a:t>
            </a:r>
            <a:r>
              <a:rPr lang="ko-KR" altLang="en-US" sz="2800" b="1" dirty="0" smtClean="0"/>
              <a:t>예측모델 코드 작성</a:t>
            </a:r>
            <a:endParaRPr lang="en-US" altLang="ko-KR" sz="2800" b="1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4728" y="541309"/>
            <a:ext cx="10265051" cy="9183555"/>
          </a:xfrm>
          <a:prstGeom prst="rect">
            <a:avLst/>
          </a:prstGeom>
        </p:spPr>
      </p:pic>
      <p:sp>
        <p:nvSpPr>
          <p:cNvPr id="19" name="TextBox 2"/>
          <p:cNvSpPr txBox="1"/>
          <p:nvPr/>
        </p:nvSpPr>
        <p:spPr>
          <a:xfrm>
            <a:off x="1139626" y="3843893"/>
            <a:ext cx="587140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800" dirty="0" smtClean="0"/>
              <a:t>미세먼지 농도의 </a:t>
            </a:r>
            <a:r>
              <a:rPr lang="ko-KR" altLang="en-US" sz="2800" dirty="0" err="1" smtClean="0"/>
              <a:t>실제값</a:t>
            </a:r>
            <a:r>
              <a:rPr lang="en-US" altLang="ko-KR" sz="2800" dirty="0" smtClean="0"/>
              <a:t>(2024</a:t>
            </a:r>
            <a:r>
              <a:rPr lang="ko-KR" altLang="en-US" sz="2800" dirty="0" smtClean="0"/>
              <a:t>년</a:t>
            </a:r>
            <a:r>
              <a:rPr lang="en-US" altLang="ko-KR" sz="2800" dirty="0" smtClean="0"/>
              <a:t>)</a:t>
            </a:r>
            <a:r>
              <a:rPr lang="ko-KR" altLang="en-US" sz="2800" dirty="0" smtClean="0"/>
              <a:t>과</a:t>
            </a:r>
            <a:r>
              <a:rPr lang="en-US" altLang="ko-KR" sz="2800" dirty="0" smtClean="0"/>
              <a:t/>
            </a:r>
            <a:br>
              <a:rPr lang="en-US" altLang="ko-KR" sz="2800" dirty="0" smtClean="0"/>
            </a:br>
            <a:r>
              <a:rPr lang="ko-KR" altLang="en-US" sz="2800" dirty="0" err="1" smtClean="0"/>
              <a:t>예측값</a:t>
            </a:r>
            <a:r>
              <a:rPr lang="en-US" altLang="ko-KR" sz="2800" dirty="0" smtClean="0"/>
              <a:t>(2021~2023 </a:t>
            </a:r>
            <a:r>
              <a:rPr lang="ko-KR" altLang="en-US" sz="2800" dirty="0" smtClean="0"/>
              <a:t>데이터 사용</a:t>
            </a:r>
            <a:r>
              <a:rPr lang="en-US" altLang="ko-KR" sz="2800" dirty="0" smtClean="0"/>
              <a:t>)</a:t>
            </a:r>
            <a:r>
              <a:rPr lang="ko-KR" altLang="en-US" sz="2800" dirty="0" smtClean="0"/>
              <a:t>을</a:t>
            </a:r>
            <a:r>
              <a:rPr lang="en-US" altLang="ko-KR" sz="2800" dirty="0" smtClean="0"/>
              <a:t/>
            </a:r>
            <a:br>
              <a:rPr lang="en-US" altLang="ko-KR" sz="2800" dirty="0" smtClean="0"/>
            </a:br>
            <a:r>
              <a:rPr lang="en-US" altLang="ko-KR" sz="2800" dirty="0" smtClean="0"/>
              <a:t>4</a:t>
            </a:r>
            <a:r>
              <a:rPr lang="ko-KR" altLang="en-US" sz="2800" dirty="0" smtClean="0"/>
              <a:t>단계 범위로 변환하고</a:t>
            </a:r>
            <a:r>
              <a:rPr lang="en-US" altLang="ko-KR" sz="2800" dirty="0" smtClean="0"/>
              <a:t>,</a:t>
            </a:r>
            <a:br>
              <a:rPr lang="en-US" altLang="ko-KR" sz="2800" dirty="0" smtClean="0"/>
            </a:br>
            <a:r>
              <a:rPr lang="ko-KR" altLang="en-US" sz="2800" dirty="0" smtClean="0"/>
              <a:t>예측 정확도 측정</a:t>
            </a:r>
            <a:endParaRPr lang="en-US" altLang="ko-KR" sz="2800" dirty="0" smtClean="0"/>
          </a:p>
        </p:txBody>
      </p:sp>
    </p:spTree>
    <p:extLst>
      <p:ext uri="{BB962C8B-B14F-4D97-AF65-F5344CB8AC3E}">
        <p14:creationId xmlns:p14="http://schemas.microsoft.com/office/powerpoint/2010/main" val="2878001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27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39626" y="1863412"/>
            <a:ext cx="8302688" cy="113877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및 시행착오(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6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#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endParaRPr kumimoji="0" lang="en-US" altLang="ko-KR" sz="3400" b="1" i="0" baseline="0" dirty="0" smtClean="0">
              <a:solidFill>
                <a:srgbClr val="1B1760">
                  <a:alpha val="100000"/>
                </a:srgbClr>
              </a:solidFill>
              <a:latin typeface="D2Coding"/>
            </a:endParaRPr>
          </a:p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-</a:t>
            </a: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전민경</a:t>
            </a:r>
            <a:endParaRPr kumimoji="0" lang="ko-KR" altLang="en-US" sz="3400" b="1" i="0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6" name="TextBox 2"/>
          <p:cNvSpPr txBox="1"/>
          <p:nvPr/>
        </p:nvSpPr>
        <p:spPr>
          <a:xfrm>
            <a:off x="1139626" y="3266908"/>
            <a:ext cx="54829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Tx/>
              <a:buChar char="-"/>
            </a:pPr>
            <a:r>
              <a:rPr lang="ko-KR" altLang="en-US" sz="2800" b="1" dirty="0" smtClean="0"/>
              <a:t>미세먼지농도 예측</a:t>
            </a:r>
            <a:endParaRPr lang="en-US" altLang="ko-KR" sz="2800" b="1" dirty="0" smtClean="0"/>
          </a:p>
        </p:txBody>
      </p:sp>
      <p:sp>
        <p:nvSpPr>
          <p:cNvPr id="19" name="TextBox 2"/>
          <p:cNvSpPr txBox="1"/>
          <p:nvPr/>
        </p:nvSpPr>
        <p:spPr>
          <a:xfrm>
            <a:off x="1142657" y="6901779"/>
            <a:ext cx="692236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800" dirty="0" smtClean="0"/>
              <a:t>함수를 활용하여 </a:t>
            </a:r>
            <a:r>
              <a:rPr lang="en-US" altLang="ko-KR" sz="2800" dirty="0" smtClean="0"/>
              <a:t>2024</a:t>
            </a:r>
            <a:r>
              <a:rPr lang="ko-KR" altLang="en-US" sz="2800" dirty="0" smtClean="0"/>
              <a:t>년 미세먼지 농도를 지역</a:t>
            </a:r>
            <a:r>
              <a:rPr lang="en-US" altLang="ko-KR" sz="2800" dirty="0" smtClean="0"/>
              <a:t>/</a:t>
            </a:r>
            <a:r>
              <a:rPr lang="ko-KR" altLang="en-US" sz="2800" dirty="0" smtClean="0"/>
              <a:t>날짜</a:t>
            </a:r>
            <a:r>
              <a:rPr lang="en-US" altLang="ko-KR" sz="2800" dirty="0" smtClean="0"/>
              <a:t>/</a:t>
            </a:r>
            <a:r>
              <a:rPr lang="ko-KR" altLang="en-US" sz="2800" dirty="0" err="1" smtClean="0"/>
              <a:t>시간별로</a:t>
            </a:r>
            <a:r>
              <a:rPr lang="ko-KR" altLang="en-US" sz="2800" dirty="0" smtClean="0"/>
              <a:t> 예측하고 </a:t>
            </a:r>
            <a:r>
              <a:rPr lang="ko-KR" altLang="en-US" sz="2800" dirty="0" err="1" smtClean="0"/>
              <a:t>예측치를</a:t>
            </a:r>
            <a:r>
              <a:rPr lang="ko-KR" altLang="en-US" sz="2800" dirty="0" smtClean="0"/>
              <a:t> </a:t>
            </a:r>
            <a:r>
              <a:rPr lang="en-US" altLang="ko-KR" sz="2800" dirty="0" smtClean="0"/>
              <a:t>csv </a:t>
            </a:r>
            <a:r>
              <a:rPr lang="ko-KR" altLang="en-US" sz="2800" dirty="0" smtClean="0"/>
              <a:t>파일로 저장</a:t>
            </a:r>
            <a:endParaRPr lang="en-US" altLang="ko-KR" sz="28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9626" y="3910691"/>
            <a:ext cx="6925399" cy="278521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62516" y="3410552"/>
            <a:ext cx="8487263" cy="174055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62516" y="5101292"/>
            <a:ext cx="8487263" cy="2652684"/>
          </a:xfrm>
          <a:prstGeom prst="rect">
            <a:avLst/>
          </a:prstGeom>
        </p:spPr>
      </p:pic>
      <p:sp>
        <p:nvSpPr>
          <p:cNvPr id="18" name="오른쪽 화살표 17"/>
          <p:cNvSpPr/>
          <p:nvPr/>
        </p:nvSpPr>
        <p:spPr>
          <a:xfrm>
            <a:off x="8227768" y="4820840"/>
            <a:ext cx="739952" cy="2021698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2"/>
          <p:cNvSpPr txBox="1"/>
          <p:nvPr/>
        </p:nvSpPr>
        <p:spPr>
          <a:xfrm>
            <a:off x="9162516" y="1863412"/>
            <a:ext cx="769761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800" dirty="0" smtClean="0"/>
              <a:t>하나의 지역 예측하는데 </a:t>
            </a:r>
            <a:r>
              <a:rPr lang="en-US" altLang="ko-KR" sz="2800" dirty="0" smtClean="0"/>
              <a:t>15~30</a:t>
            </a:r>
            <a:r>
              <a:rPr lang="ko-KR" altLang="en-US" sz="2800" dirty="0" smtClean="0"/>
              <a:t>분 소요</a:t>
            </a:r>
            <a:r>
              <a:rPr lang="en-US" altLang="ko-KR" sz="2800" dirty="0" smtClean="0"/>
              <a:t>, </a:t>
            </a:r>
          </a:p>
          <a:p>
            <a:r>
              <a:rPr lang="ko-KR" altLang="en-US" sz="2800" dirty="0" smtClean="0"/>
              <a:t>처음에는 일일이 실행하다가 </a:t>
            </a:r>
            <a:r>
              <a:rPr lang="en-US" altLang="ko-KR" sz="2800" dirty="0" smtClean="0"/>
              <a:t>for</a:t>
            </a:r>
            <a:r>
              <a:rPr lang="ko-KR" altLang="en-US" sz="2800" dirty="0" smtClean="0"/>
              <a:t>문을 이용하여 예측 진행</a:t>
            </a:r>
            <a:endParaRPr lang="en-US" altLang="ko-KR" sz="2800" dirty="0" smtClean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62516" y="7683929"/>
            <a:ext cx="8487263" cy="2040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032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27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39626" y="1863412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및 시행착오(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6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#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 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-</a:t>
            </a: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전민경</a:t>
            </a:r>
            <a:endParaRPr kumimoji="0" lang="ko-KR" altLang="en-US" sz="3400" b="1" i="0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6" name="TextBox 2"/>
          <p:cNvSpPr txBox="1"/>
          <p:nvPr/>
        </p:nvSpPr>
        <p:spPr>
          <a:xfrm>
            <a:off x="1287608" y="2589018"/>
            <a:ext cx="54829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Tx/>
              <a:buChar char="-"/>
            </a:pPr>
            <a:r>
              <a:rPr lang="ko-KR" altLang="en-US" sz="2800" b="1" dirty="0" err="1" smtClean="0"/>
              <a:t>예측치</a:t>
            </a:r>
            <a:r>
              <a:rPr lang="ko-KR" altLang="en-US" sz="2800" b="1" dirty="0" smtClean="0"/>
              <a:t> 시각화</a:t>
            </a:r>
            <a:r>
              <a:rPr lang="en-US" altLang="ko-KR" sz="2800" b="1" dirty="0" smtClean="0"/>
              <a:t>&amp;</a:t>
            </a:r>
            <a:r>
              <a:rPr lang="ko-KR" altLang="en-US" sz="2800" b="1" dirty="0" smtClean="0"/>
              <a:t>뷰 작업</a:t>
            </a:r>
            <a:endParaRPr lang="en-US" altLang="ko-KR" sz="2800" b="1" dirty="0" smtClean="0"/>
          </a:p>
        </p:txBody>
      </p:sp>
    </p:spTree>
    <p:extLst>
      <p:ext uri="{BB962C8B-B14F-4D97-AF65-F5344CB8AC3E}">
        <p14:creationId xmlns:p14="http://schemas.microsoft.com/office/powerpoint/2010/main" val="2330924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30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726738" y="1916689"/>
            <a:ext cx="7715274" cy="104644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(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1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12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 </a:t>
            </a:r>
            <a:r>
              <a:rPr lang="en-US" altLang="ko-KR" sz="3400" b="1" dirty="0">
                <a:solidFill>
                  <a:srgbClr val="1B1760">
                    <a:alpha val="100000"/>
                  </a:srgbClr>
                </a:solidFill>
                <a:latin typeface="D2Coding"/>
              </a:rPr>
              <a:t>- </a:t>
            </a:r>
            <a:r>
              <a:rPr lang="ko-KR" altLang="en-US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김광섭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</a:t>
            </a:r>
            <a:endParaRPr lang="en-US" altLang="ko-KR" sz="3400" b="1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28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저장된 데이터 </a:t>
            </a:r>
            <a:r>
              <a:rPr lang="en-US" altLang="ko-KR" sz="28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DB</a:t>
            </a:r>
            <a:r>
              <a:rPr lang="ko-KR" altLang="en-US" sz="28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삽입</a:t>
            </a:r>
            <a:endParaRPr lang="ko-KR" altLang="en-US" sz="2800" b="1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7" name="TextBox 2"/>
          <p:cNvSpPr txBox="1"/>
          <p:nvPr/>
        </p:nvSpPr>
        <p:spPr>
          <a:xfrm>
            <a:off x="10065775" y="2040173"/>
            <a:ext cx="63884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Tx/>
              <a:buChar char="-"/>
            </a:pPr>
            <a:r>
              <a:rPr lang="ko-KR" altLang="en-US" sz="2400" dirty="0" smtClean="0"/>
              <a:t>전세계 </a:t>
            </a:r>
            <a:r>
              <a:rPr lang="ko-KR" altLang="en-US" sz="2400" dirty="0" err="1" smtClean="0"/>
              <a:t>대기질</a:t>
            </a:r>
            <a:r>
              <a:rPr lang="ko-KR" altLang="en-US" sz="2400" dirty="0" smtClean="0"/>
              <a:t> 데이터 사이트에서 제공받은 </a:t>
            </a:r>
            <a:r>
              <a:rPr lang="en-US" altLang="ko-KR" sz="2400" dirty="0" smtClean="0"/>
              <a:t>csv </a:t>
            </a:r>
            <a:r>
              <a:rPr lang="ko-KR" altLang="en-US" sz="2400" dirty="0" smtClean="0"/>
              <a:t>파일을 </a:t>
            </a:r>
            <a:r>
              <a:rPr lang="en-US" altLang="ko-KR" sz="2400" dirty="0" smtClean="0"/>
              <a:t>city</a:t>
            </a:r>
            <a:r>
              <a:rPr lang="ko-KR" altLang="en-US" sz="2400" dirty="0"/>
              <a:t> </a:t>
            </a:r>
            <a:r>
              <a:rPr lang="ko-KR" altLang="en-US" sz="2400" dirty="0" smtClean="0"/>
              <a:t>컬럼을 추가 후 </a:t>
            </a:r>
            <a:r>
              <a:rPr lang="en-US" altLang="ko-KR" sz="2400" dirty="0" err="1" smtClean="0"/>
              <a:t>db</a:t>
            </a:r>
            <a:r>
              <a:rPr lang="ko-KR" altLang="en-US" sz="2400" dirty="0" smtClean="0"/>
              <a:t>에 저장했습니다</a:t>
            </a:r>
            <a:r>
              <a:rPr lang="en-US" altLang="ko-KR" sz="2400" dirty="0" smtClean="0"/>
              <a:t>.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04646" y="3319252"/>
            <a:ext cx="5199462" cy="223262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04646" y="5838996"/>
            <a:ext cx="7178480" cy="3668459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12052441" y="6458896"/>
            <a:ext cx="838354" cy="228642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화살표 연결선 18"/>
          <p:cNvCxnSpPr>
            <a:stCxn id="24" idx="2"/>
            <a:endCxn id="18" idx="3"/>
          </p:cNvCxnSpPr>
          <p:nvPr/>
        </p:nvCxnSpPr>
        <p:spPr>
          <a:xfrm>
            <a:off x="12872136" y="5641171"/>
            <a:ext cx="18659" cy="932046"/>
          </a:xfrm>
          <a:prstGeom prst="straightConnector1">
            <a:avLst/>
          </a:prstGeom>
          <a:noFill/>
          <a:ln w="38100">
            <a:solidFill>
              <a:srgbClr val="FF0000"/>
            </a:solidFill>
            <a:prstDash val="sysDash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4" name="직사각형 23"/>
          <p:cNvSpPr/>
          <p:nvPr/>
        </p:nvSpPr>
        <p:spPr>
          <a:xfrm>
            <a:off x="10204646" y="3274634"/>
            <a:ext cx="5334980" cy="2366537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55151" y="5425454"/>
            <a:ext cx="6344397" cy="2802622"/>
          </a:xfrm>
          <a:prstGeom prst="rect">
            <a:avLst/>
          </a:prstGeom>
        </p:spPr>
      </p:pic>
      <p:sp>
        <p:nvSpPr>
          <p:cNvPr id="33" name="직사각형 32"/>
          <p:cNvSpPr/>
          <p:nvPr/>
        </p:nvSpPr>
        <p:spPr>
          <a:xfrm>
            <a:off x="1837849" y="5295457"/>
            <a:ext cx="6563179" cy="3078615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10966786" y="9027520"/>
            <a:ext cx="5487408" cy="233998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화살표 연결선 34"/>
          <p:cNvCxnSpPr>
            <a:stCxn id="34" idx="1"/>
            <a:endCxn id="33" idx="3"/>
          </p:cNvCxnSpPr>
          <p:nvPr/>
        </p:nvCxnSpPr>
        <p:spPr>
          <a:xfrm flipH="1" flipV="1">
            <a:off x="8401028" y="6834765"/>
            <a:ext cx="2565758" cy="2309754"/>
          </a:xfrm>
          <a:prstGeom prst="straightConnector1">
            <a:avLst/>
          </a:prstGeom>
          <a:noFill/>
          <a:ln w="38100">
            <a:solidFill>
              <a:srgbClr val="FF0000"/>
            </a:solidFill>
            <a:prstDash val="sysDash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8" name="TextBox 2"/>
          <p:cNvSpPr txBox="1"/>
          <p:nvPr/>
        </p:nvSpPr>
        <p:spPr>
          <a:xfrm>
            <a:off x="1837849" y="4810767"/>
            <a:ext cx="69149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 smtClean="0"/>
              <a:t>- </a:t>
            </a:r>
            <a:r>
              <a:rPr lang="ko-KR" altLang="en-US" sz="2400" dirty="0" smtClean="0"/>
              <a:t>저장된 </a:t>
            </a:r>
            <a:r>
              <a:rPr lang="en-US" altLang="ko-KR" sz="2400" dirty="0" smtClean="0"/>
              <a:t>DB</a:t>
            </a:r>
            <a:r>
              <a:rPr lang="ko-KR" altLang="en-US" sz="2400" dirty="0" smtClean="0"/>
              <a:t>는 예측 모델을 만들 때 사용됩니다</a:t>
            </a:r>
            <a:r>
              <a:rPr lang="en-US" altLang="ko-KR" sz="240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03075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30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3435" y="1622657"/>
            <a:ext cx="7876296" cy="104644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(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2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12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 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– </a:t>
            </a:r>
            <a:r>
              <a:rPr lang="ko-KR" altLang="en-US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김광섭</a:t>
            </a:r>
            <a:endParaRPr lang="en-US" altLang="ko-KR" sz="3400" b="1" dirty="0" smtClean="0">
              <a:solidFill>
                <a:srgbClr val="1B1760">
                  <a:alpha val="100000"/>
                </a:srgbClr>
              </a:solidFill>
              <a:latin typeface="D2Coding"/>
            </a:endParaRPr>
          </a:p>
          <a:p>
            <a:pPr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8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API </a:t>
            </a:r>
            <a:r>
              <a:rPr lang="ko-KR" altLang="en-US" sz="2800" b="1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크롤링</a:t>
            </a:r>
            <a:r>
              <a:rPr lang="ko-KR" altLang="en-US" sz="28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</a:t>
            </a:r>
            <a:r>
              <a:rPr lang="en-US" altLang="ko-KR" sz="28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+ </a:t>
            </a:r>
            <a:r>
              <a:rPr lang="ko-KR" altLang="en-US" sz="2800" b="1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스케쥴링</a:t>
            </a:r>
            <a:endParaRPr lang="ko-KR" altLang="en-US" sz="2800" b="1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7" name="TextBox 2"/>
          <p:cNvSpPr txBox="1"/>
          <p:nvPr/>
        </p:nvSpPr>
        <p:spPr>
          <a:xfrm>
            <a:off x="9015922" y="1028501"/>
            <a:ext cx="81597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 smtClean="0"/>
              <a:t>- </a:t>
            </a:r>
            <a:r>
              <a:rPr lang="ko-KR" altLang="en-US" sz="2400" dirty="0" smtClean="0"/>
              <a:t>데이터프레임의 오늘 날짜인 </a:t>
            </a:r>
            <a:r>
              <a:rPr lang="en-US" altLang="ko-KR" sz="2400" dirty="0" err="1" smtClean="0"/>
              <a:t>kdate</a:t>
            </a:r>
            <a:r>
              <a:rPr lang="en-US" altLang="ko-KR" sz="2400" dirty="0" smtClean="0"/>
              <a:t> </a:t>
            </a:r>
            <a:r>
              <a:rPr lang="ko-KR" altLang="en-US" sz="2400" dirty="0" smtClean="0"/>
              <a:t>컬럼을 추가해 오늘 </a:t>
            </a:r>
            <a:r>
              <a:rPr lang="en-US" altLang="ko-KR" sz="2400" dirty="0" smtClean="0"/>
              <a:t>	</a:t>
            </a:r>
            <a:r>
              <a:rPr lang="ko-KR" altLang="en-US" sz="2400" dirty="0" smtClean="0"/>
              <a:t>날짜의 데이터로 테이블에 저장한다</a:t>
            </a:r>
            <a:r>
              <a:rPr lang="en-US" altLang="ko-KR" sz="2400" dirty="0" smtClean="0"/>
              <a:t>.</a:t>
            </a:r>
          </a:p>
        </p:txBody>
      </p:sp>
      <p:sp>
        <p:nvSpPr>
          <p:cNvPr id="33" name="직사각형 32"/>
          <p:cNvSpPr/>
          <p:nvPr/>
        </p:nvSpPr>
        <p:spPr>
          <a:xfrm>
            <a:off x="1222862" y="3314712"/>
            <a:ext cx="7249106" cy="2468904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4049" y="3400438"/>
            <a:ext cx="7003739" cy="2259271"/>
          </a:xfrm>
          <a:prstGeom prst="rect">
            <a:avLst/>
          </a:prstGeom>
        </p:spPr>
      </p:pic>
      <p:pic>
        <p:nvPicPr>
          <p:cNvPr id="37" name="그림 3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30464" y="1859498"/>
            <a:ext cx="8045253" cy="7647957"/>
          </a:xfrm>
          <a:prstGeom prst="rect">
            <a:avLst/>
          </a:prstGeom>
        </p:spPr>
      </p:pic>
      <p:sp>
        <p:nvSpPr>
          <p:cNvPr id="44" name="TextBox 2"/>
          <p:cNvSpPr txBox="1"/>
          <p:nvPr/>
        </p:nvSpPr>
        <p:spPr>
          <a:xfrm>
            <a:off x="1299952" y="2777334"/>
            <a:ext cx="70949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 smtClean="0"/>
              <a:t>- </a:t>
            </a:r>
            <a:r>
              <a:rPr lang="ko-KR" altLang="en-US" sz="2400" dirty="0" smtClean="0"/>
              <a:t>리스트에 해당 도시 코드를 리스트 형태로 담고</a:t>
            </a:r>
            <a:endParaRPr lang="en-US" altLang="ko-KR" sz="2400" dirty="0" smtClean="0"/>
          </a:p>
        </p:txBody>
      </p:sp>
      <p:sp>
        <p:nvSpPr>
          <p:cNvPr id="24" name="직사각형 23"/>
          <p:cNvSpPr/>
          <p:nvPr/>
        </p:nvSpPr>
        <p:spPr>
          <a:xfrm>
            <a:off x="11383578" y="2386632"/>
            <a:ext cx="1981564" cy="308759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1" name="직선 화살표 연결선 50"/>
          <p:cNvCxnSpPr>
            <a:stCxn id="33" idx="3"/>
            <a:endCxn id="24" idx="1"/>
          </p:cNvCxnSpPr>
          <p:nvPr/>
        </p:nvCxnSpPr>
        <p:spPr>
          <a:xfrm flipV="1">
            <a:off x="8471968" y="2541012"/>
            <a:ext cx="2911610" cy="2008152"/>
          </a:xfrm>
          <a:prstGeom prst="straightConnector1">
            <a:avLst/>
          </a:prstGeom>
          <a:noFill/>
          <a:ln w="38100">
            <a:solidFill>
              <a:srgbClr val="FF0000"/>
            </a:solidFill>
            <a:prstDash val="sysDash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47" name="그림 4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0370" y="6925998"/>
            <a:ext cx="7870303" cy="2600011"/>
          </a:xfrm>
          <a:prstGeom prst="rect">
            <a:avLst/>
          </a:prstGeom>
        </p:spPr>
      </p:pic>
      <p:sp>
        <p:nvSpPr>
          <p:cNvPr id="58" name="TextBox 2"/>
          <p:cNvSpPr txBox="1"/>
          <p:nvPr/>
        </p:nvSpPr>
        <p:spPr>
          <a:xfrm>
            <a:off x="940370" y="6013732"/>
            <a:ext cx="73774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 smtClean="0"/>
              <a:t>만들어진 해당 함수는 스프링 서버에서 </a:t>
            </a:r>
            <a:r>
              <a:rPr lang="ko-KR" altLang="en-US" sz="2400" dirty="0" err="1" smtClean="0"/>
              <a:t>스케쥴러를</a:t>
            </a:r>
            <a:r>
              <a:rPr lang="ko-KR" altLang="en-US" sz="2400" dirty="0" smtClean="0"/>
              <a:t> 통해 매일매일 </a:t>
            </a:r>
            <a:r>
              <a:rPr lang="en-US" altLang="ko-KR" sz="2400" dirty="0" smtClean="0"/>
              <a:t>DB</a:t>
            </a:r>
            <a:r>
              <a:rPr lang="ko-KR" altLang="en-US" sz="2400" dirty="0" smtClean="0"/>
              <a:t>에 저장됩니다</a:t>
            </a:r>
            <a:r>
              <a:rPr lang="en-US" altLang="ko-KR" sz="240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75379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31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869007" y="2740731"/>
            <a:ext cx="8302688" cy="104644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(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3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12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-</a:t>
            </a:r>
            <a:r>
              <a:rPr lang="ko-KR" altLang="en-US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김광섭</a:t>
            </a:r>
            <a:endParaRPr lang="en-US" altLang="ko-KR" sz="3400" b="1" dirty="0" smtClean="0">
              <a:solidFill>
                <a:srgbClr val="1B1760">
                  <a:alpha val="100000"/>
                </a:srgbClr>
              </a:solidFill>
              <a:latin typeface="D2Coding"/>
            </a:endParaRPr>
          </a:p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28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데이터 가공</a:t>
            </a:r>
            <a:endParaRPr lang="ko-KR" altLang="en-US" sz="3400" b="1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20" name="TextBox 2"/>
          <p:cNvSpPr txBox="1"/>
          <p:nvPr/>
        </p:nvSpPr>
        <p:spPr>
          <a:xfrm>
            <a:off x="1869007" y="4079451"/>
            <a:ext cx="437246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Tx/>
              <a:buChar char="-"/>
            </a:pPr>
            <a:r>
              <a:rPr lang="ko-KR" altLang="en-US" sz="2400" dirty="0" smtClean="0"/>
              <a:t>모델을 만들기 위한 데이터를 </a:t>
            </a:r>
            <a:r>
              <a:rPr lang="en-US" altLang="ko-KR" sz="2400" dirty="0" smtClean="0"/>
              <a:t>DB</a:t>
            </a:r>
            <a:r>
              <a:rPr lang="ko-KR" altLang="en-US" sz="2400" dirty="0" smtClean="0"/>
              <a:t>에서 조회 후 데이터프레임에 담아서 두개의 데이터를 병합 후 출력했습니다</a:t>
            </a:r>
            <a:r>
              <a:rPr lang="en-US" altLang="ko-KR" sz="2400" dirty="0" smtClean="0"/>
              <a:t>. </a:t>
            </a:r>
            <a:endParaRPr lang="en-US" altLang="ko-KR" sz="24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32876" y="773686"/>
            <a:ext cx="8526174" cy="558319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33258" y="6756926"/>
            <a:ext cx="12499096" cy="2849338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4031312" y="6691228"/>
            <a:ext cx="12727738" cy="2961085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8677075" y="5862056"/>
            <a:ext cx="1530477" cy="312775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화살표 연결선 22"/>
          <p:cNvCxnSpPr>
            <a:stCxn id="22" idx="3"/>
            <a:endCxn id="21" idx="0"/>
          </p:cNvCxnSpPr>
          <p:nvPr/>
        </p:nvCxnSpPr>
        <p:spPr>
          <a:xfrm>
            <a:off x="10207552" y="6018444"/>
            <a:ext cx="187629" cy="672784"/>
          </a:xfrm>
          <a:prstGeom prst="straightConnector1">
            <a:avLst/>
          </a:prstGeom>
          <a:noFill/>
          <a:ln w="38100">
            <a:solidFill>
              <a:srgbClr val="FF0000"/>
            </a:solidFill>
            <a:prstDash val="sysDash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3799993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72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7173" name="그림 7172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7174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7175" name="그림 717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7176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7177" name="그림 717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7178" name="TextBox 7177"/>
          <p:cNvSpPr txBox="1"/>
          <p:nvPr/>
        </p:nvSpPr>
        <p:spPr>
          <a:xfrm>
            <a:off x="1063435" y="568222"/>
            <a:ext cx="4645748" cy="5428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000" b="1" i="0" baseline="0" dirty="0">
                <a:solidFill>
                  <a:srgbClr val="FFFFFF">
                    <a:alpha val="100000"/>
                  </a:srgbClr>
                </a:solidFill>
                <a:latin typeface="D2Coding"/>
              </a:rPr>
              <a:t>1. 프로젝트 소개</a:t>
            </a:r>
            <a:endParaRPr kumimoji="0" lang="ko-KR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aphicFrame>
        <p:nvGraphicFramePr>
          <p:cNvPr id="7179" name="표 7178"/>
          <p:cNvGraphicFramePr/>
          <p:nvPr>
            <p:extLst>
              <p:ext uri="{D42A27DB-BD31-4B8C-83A1-F6EECF244321}">
                <p14:modId xmlns:p14="http://schemas.microsoft.com/office/powerpoint/2010/main" val="457219888"/>
              </p:ext>
            </p:extLst>
          </p:nvPr>
        </p:nvGraphicFramePr>
        <p:xfrm>
          <a:off x="1261810" y="2701456"/>
          <a:ext cx="15748242" cy="6629845"/>
        </p:xfrm>
        <a:graphic>
          <a:graphicData uri="http://schemas.openxmlformats.org/drawingml/2006/table">
            <a:tbl>
              <a:tblPr firstRow="1" bandRow="1"/>
              <a:tblGrid>
                <a:gridCol w="17025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912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544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37610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500" b="1" i="0" baseline="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담당자</a:t>
                      </a:r>
                      <a:endParaRPr kumimoji="0" lang="ko-KR" altLang="en-US" sz="2500" b="1" i="0" dirty="0">
                        <a:solidFill>
                          <a:srgbClr val="FFFFFF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5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역할</a:t>
                      </a:r>
                      <a:endParaRPr kumimoji="0" lang="ko-KR" altLang="en-US" sz="2500" b="1" i="0">
                        <a:solidFill>
                          <a:srgbClr val="FFFFFF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5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담당 업무</a:t>
                      </a:r>
                      <a:endParaRPr kumimoji="0" lang="ko-KR" altLang="en-US" sz="2500" b="1" i="0">
                        <a:solidFill>
                          <a:srgbClr val="FFFFFF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77974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500" b="0" i="0" baseline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전민경</a:t>
                      </a:r>
                      <a:endParaRPr kumimoji="1" lang="ko-KR" altLang="en-US" sz="25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5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팀장</a:t>
                      </a:r>
                      <a:br>
                        <a:rPr kumimoji="1" lang="ko-KR" altLang="en-US" sz="25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</a:br>
                      <a:r>
                        <a:rPr kumimoji="1" lang="ko-KR" altLang="en-US" sz="25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(프로젝트 총괄)</a:t>
                      </a:r>
                      <a:endParaRPr kumimoji="1" lang="ko-KR" altLang="en-US" sz="2500" b="0" i="0">
                        <a:solidFill>
                          <a:srgbClr val="000000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46120" lvl="1" indent="-329975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1" lang="ko-KR" altLang="en-US" sz="25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발표, </a:t>
                      </a:r>
                      <a:r>
                        <a:rPr kumimoji="1" lang="ko-KR" altLang="en-US" sz="2500" b="0" i="0" baseline="0" dirty="0" err="1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유사서비스</a:t>
                      </a:r>
                      <a:r>
                        <a:rPr kumimoji="1" lang="ko-KR" altLang="en-US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 분석 및 서비스 </a:t>
                      </a:r>
                      <a:r>
                        <a:rPr kumimoji="1" lang="ko-KR" altLang="en-US" sz="2500" b="0" i="0" baseline="0" dirty="0" err="1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기획안</a:t>
                      </a:r>
                      <a:r>
                        <a:rPr kumimoji="1" lang="ko-KR" altLang="en-US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 작성</a:t>
                      </a:r>
                      <a:r>
                        <a:rPr kumimoji="1" lang="en-US" altLang="ko-KR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, </a:t>
                      </a:r>
                      <a:r>
                        <a:rPr kumimoji="1" lang="ko-KR" altLang="en-US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데이터 분석 기반 예측모델 설계</a:t>
                      </a:r>
                      <a:r>
                        <a:rPr kumimoji="1" lang="en-US" altLang="ko-KR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, </a:t>
                      </a:r>
                      <a:r>
                        <a:rPr kumimoji="1" lang="ko-KR" altLang="en-US" sz="2500" b="0" i="0" baseline="0" dirty="0" err="1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머신러닝</a:t>
                      </a:r>
                      <a:r>
                        <a:rPr kumimoji="1" lang="ko-KR" altLang="en-US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 </a:t>
                      </a:r>
                      <a:r>
                        <a:rPr kumimoji="1" lang="ko-KR" altLang="en-US" sz="25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기반 예측 </a:t>
                      </a:r>
                      <a:r>
                        <a:rPr kumimoji="1" lang="ko-KR" altLang="en-US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서비스 구현</a:t>
                      </a:r>
                      <a:r>
                        <a:rPr kumimoji="1" lang="en-US" altLang="ko-KR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(365</a:t>
                      </a:r>
                      <a:r>
                        <a:rPr kumimoji="1" lang="ko-KR" altLang="en-US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일</a:t>
                      </a:r>
                      <a:r>
                        <a:rPr kumimoji="1" lang="en-US" altLang="ko-KR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)</a:t>
                      </a:r>
                      <a:endParaRPr kumimoji="1" lang="ko-KR" altLang="en-US" sz="25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18646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5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김광섭</a:t>
                      </a:r>
                      <a:endParaRPr kumimoji="1" lang="ko-KR" altLang="en-US" sz="2500" b="0" i="0">
                        <a:solidFill>
                          <a:srgbClr val="000000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5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PM</a:t>
                      </a:r>
                      <a:br>
                        <a:rPr kumimoji="1" lang="ko-KR" altLang="en-US" sz="25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</a:br>
                      <a:r>
                        <a:rPr kumimoji="1" lang="ko-KR" altLang="en-US" sz="25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(프로젝트 관리)</a:t>
                      </a:r>
                      <a:endParaRPr kumimoji="1" lang="ko-KR" altLang="en-US" sz="2500" b="0" i="0">
                        <a:solidFill>
                          <a:srgbClr val="000000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8348" marR="0" lvl="0" indent="-368348" algn="l" defTabSz="393752" rtl="0" eaLnBrk="1" fontAlgn="auto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/>
                        <a:buBlip>
                          <a:blip r:embed="rId5"/>
                        </a:buBlip>
                        <a:tabLst/>
                        <a:defRPr/>
                      </a:pPr>
                      <a:r>
                        <a:rPr kumimoji="1" lang="ko-KR" altLang="en-US" sz="25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SPRING 서버 </a:t>
                      </a:r>
                      <a:r>
                        <a:rPr kumimoji="1" lang="ko-KR" altLang="en-US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설계</a:t>
                      </a:r>
                      <a:r>
                        <a:rPr kumimoji="1" lang="en-US" altLang="ko-KR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,</a:t>
                      </a:r>
                      <a:r>
                        <a:rPr kumimoji="1" lang="ko-KR" altLang="en-US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 랭킹 등 </a:t>
                      </a:r>
                      <a:r>
                        <a:rPr kumimoji="1" lang="ko-KR" altLang="en-US" sz="2500" b="0" i="0" baseline="0" dirty="0" err="1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메인화면</a:t>
                      </a:r>
                      <a:r>
                        <a:rPr kumimoji="1" lang="ko-KR" altLang="en-US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 기능 구현</a:t>
                      </a:r>
                      <a:r>
                        <a:rPr kumimoji="1" lang="en-US" altLang="ko-KR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, </a:t>
                      </a:r>
                      <a:r>
                        <a:rPr kumimoji="1" lang="ko-KR" altLang="en-US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데이터 분석 기반 예측모델 설계</a:t>
                      </a:r>
                      <a:r>
                        <a:rPr kumimoji="1" lang="en-US" altLang="ko-KR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, </a:t>
                      </a:r>
                      <a:r>
                        <a:rPr kumimoji="1" lang="ko-KR" altLang="en-US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국내 </a:t>
                      </a:r>
                      <a:r>
                        <a:rPr kumimoji="1" lang="ko-KR" altLang="en-US" sz="2500" b="0" i="0" baseline="0" dirty="0" err="1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안심여행지</a:t>
                      </a:r>
                      <a:r>
                        <a:rPr kumimoji="1" lang="ko-KR" altLang="en-US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 </a:t>
                      </a:r>
                      <a:r>
                        <a:rPr kumimoji="1" lang="ko-KR" altLang="en-US" sz="25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추천서비스 </a:t>
                      </a:r>
                      <a:r>
                        <a:rPr kumimoji="1" lang="ko-KR" altLang="en-US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구현</a:t>
                      </a:r>
                      <a:r>
                        <a:rPr kumimoji="1" lang="en-US" altLang="ko-KR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, </a:t>
                      </a:r>
                      <a:r>
                        <a:rPr kumimoji="1" lang="ko-KR" altLang="en-US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CCTV 기능 구현</a:t>
                      </a:r>
                      <a:r>
                        <a:rPr kumimoji="1" lang="en-US" altLang="ko-KR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, </a:t>
                      </a:r>
                      <a:r>
                        <a:rPr kumimoji="1" lang="ko-KR" altLang="en-US" sz="2500" b="0" i="0" baseline="0" dirty="0" err="1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머신러닝</a:t>
                      </a:r>
                      <a:r>
                        <a:rPr kumimoji="1" lang="ko-KR" altLang="en-US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 기반 예측 서비스 구현</a:t>
                      </a:r>
                      <a:r>
                        <a:rPr kumimoji="1" lang="en-US" altLang="ko-KR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(365</a:t>
                      </a:r>
                      <a:r>
                        <a:rPr kumimoji="1" lang="ko-KR" altLang="en-US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일</a:t>
                      </a:r>
                      <a:r>
                        <a:rPr kumimoji="1" lang="en-US" altLang="ko-KR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)</a:t>
                      </a:r>
                      <a:endParaRPr kumimoji="1" lang="ko-KR" altLang="en-US" sz="2500" b="0" i="0" dirty="0" smtClean="0">
                        <a:solidFill>
                          <a:srgbClr val="000000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39667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5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김유진</a:t>
                      </a:r>
                      <a:endParaRPr kumimoji="1" lang="ko-KR" altLang="en-US" sz="2500" b="0" i="0">
                        <a:solidFill>
                          <a:srgbClr val="000000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5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디자인</a:t>
                      </a:r>
                      <a:endParaRPr kumimoji="1" lang="ko-KR" altLang="en-US" sz="2500" b="0" i="0">
                        <a:solidFill>
                          <a:srgbClr val="000000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8348" lvl="0" indent="-368348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1" lang="ko-KR" altLang="en-US" sz="25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이미지 디자인, </a:t>
                      </a:r>
                      <a:r>
                        <a:rPr kumimoji="1" lang="ko-KR" altLang="en-US" sz="2500" b="0" i="0" baseline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메인화면</a:t>
                      </a:r>
                      <a:r>
                        <a:rPr kumimoji="1" lang="ko-KR" altLang="en-US" sz="25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 구현, 로그인/회원가입 구현</a:t>
                      </a:r>
                      <a:endParaRPr kumimoji="1" lang="ko-KR" altLang="en-US" sz="25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77974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5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김한민</a:t>
                      </a:r>
                      <a:endParaRPr kumimoji="1" lang="ko-KR" altLang="en-US" sz="2500" b="0" i="0">
                        <a:solidFill>
                          <a:srgbClr val="000000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5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UI 설계</a:t>
                      </a:r>
                      <a:br>
                        <a:rPr kumimoji="1" lang="ko-KR" altLang="en-US" sz="25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</a:br>
                      <a:r>
                        <a:rPr kumimoji="1" lang="ko-KR" altLang="en-US" sz="25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및 기능 구현</a:t>
                      </a:r>
                      <a:endParaRPr kumimoji="1" lang="ko-KR" altLang="en-US" sz="25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8348" lvl="0" indent="-368348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1" lang="ko-KR" altLang="en-US" sz="2500" b="0" i="0" baseline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깃허브</a:t>
                      </a:r>
                      <a:r>
                        <a:rPr kumimoji="1" lang="ko-KR" altLang="en-US" sz="25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 관리, </a:t>
                      </a:r>
                      <a:r>
                        <a:rPr kumimoji="1" lang="ko-KR" altLang="en-US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데이터 분석 기반 예측모델 설계</a:t>
                      </a:r>
                      <a:r>
                        <a:rPr kumimoji="1" lang="en-US" altLang="ko-KR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, </a:t>
                      </a:r>
                      <a:r>
                        <a:rPr kumimoji="1" lang="ko-KR" altLang="en-US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관련 </a:t>
                      </a:r>
                      <a:r>
                        <a:rPr kumimoji="1" lang="ko-KR" altLang="en-US" sz="25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기사 제공 </a:t>
                      </a:r>
                      <a:r>
                        <a:rPr kumimoji="1" lang="ko-KR" altLang="en-US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기능 </a:t>
                      </a:r>
                      <a:r>
                        <a:rPr kumimoji="1" lang="ko-KR" altLang="en-US" sz="25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구현</a:t>
                      </a:r>
                      <a:endParaRPr kumimoji="1" lang="ko-KR" altLang="en-US" sz="25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77974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5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허광혁</a:t>
                      </a:r>
                      <a:endParaRPr kumimoji="1" lang="ko-KR" altLang="en-US" sz="2500" b="0" i="0">
                        <a:solidFill>
                          <a:srgbClr val="000000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5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UI 설계</a:t>
                      </a:r>
                      <a:br>
                        <a:rPr kumimoji="1" lang="ko-KR" altLang="en-US" sz="25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</a:br>
                      <a:r>
                        <a:rPr kumimoji="1" lang="ko-KR" altLang="en-US" sz="25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및 기능 구현 </a:t>
                      </a:r>
                      <a:endParaRPr kumimoji="1" lang="ko-KR" altLang="en-US" sz="2500" b="0" i="0">
                        <a:solidFill>
                          <a:srgbClr val="000000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8348" marR="0" lvl="0" indent="-368348" algn="l" defTabSz="393752" rtl="0" eaLnBrk="1" fontAlgn="auto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/>
                        <a:buBlip>
                          <a:blip r:embed="rId5"/>
                        </a:buBlip>
                        <a:tabLst/>
                        <a:defRPr/>
                      </a:pPr>
                      <a:r>
                        <a:rPr kumimoji="1" lang="ko-KR" altLang="en-US" sz="25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DJANGO 서버 </a:t>
                      </a:r>
                      <a:r>
                        <a:rPr kumimoji="1" lang="ko-KR" altLang="en-US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설계</a:t>
                      </a:r>
                      <a:r>
                        <a:rPr kumimoji="1" lang="en-US" altLang="ko-KR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/</a:t>
                      </a:r>
                      <a:r>
                        <a:rPr kumimoji="1" lang="ko-KR" altLang="en-US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배포</a:t>
                      </a:r>
                      <a:r>
                        <a:rPr kumimoji="1" lang="ko-KR" altLang="en-US" sz="25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, </a:t>
                      </a:r>
                      <a:r>
                        <a:rPr kumimoji="1" lang="ko-KR" altLang="en-US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실시간 정보 제공 기능 구현</a:t>
                      </a:r>
                      <a:r>
                        <a:rPr kumimoji="1" lang="en-US" altLang="ko-KR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, </a:t>
                      </a:r>
                      <a:r>
                        <a:rPr kumimoji="1" lang="ko-KR" altLang="en-US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데이터 분석 기반 예측모델 설계</a:t>
                      </a:r>
                      <a:r>
                        <a:rPr kumimoji="1" lang="en-US" altLang="ko-KR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, </a:t>
                      </a:r>
                      <a:r>
                        <a:rPr kumimoji="1" lang="ko-KR" altLang="en-US" sz="2500" b="0" i="0" baseline="0" dirty="0" err="1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머신러닝</a:t>
                      </a:r>
                      <a:r>
                        <a:rPr kumimoji="1" lang="ko-KR" altLang="en-US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 </a:t>
                      </a:r>
                      <a:r>
                        <a:rPr kumimoji="1" lang="ko-KR" altLang="en-US" sz="25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기반 </a:t>
                      </a:r>
                      <a:r>
                        <a:rPr kumimoji="1" lang="ko-KR" altLang="en-US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예측 서비스 구현</a:t>
                      </a:r>
                      <a:r>
                        <a:rPr kumimoji="1" lang="en-US" altLang="ko-KR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(1~3</a:t>
                      </a:r>
                      <a:r>
                        <a:rPr kumimoji="1" lang="ko-KR" altLang="en-US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일</a:t>
                      </a:r>
                      <a:r>
                        <a:rPr kumimoji="1" lang="en-US" altLang="ko-KR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), </a:t>
                      </a:r>
                      <a:r>
                        <a:rPr kumimoji="1" lang="ko-KR" altLang="en-US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CCTV 기능 구현</a:t>
                      </a:r>
                      <a:endParaRPr kumimoji="1" lang="ko-KR" altLang="en-US" sz="2500" b="0" i="0" dirty="0" smtClean="0">
                        <a:solidFill>
                          <a:srgbClr val="000000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7258" name="TextBox 7257"/>
          <p:cNvSpPr txBox="1"/>
          <p:nvPr/>
        </p:nvSpPr>
        <p:spPr>
          <a:xfrm>
            <a:off x="1139626" y="1863412"/>
            <a:ext cx="5559983" cy="59992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400" b="1" i="0" baseline="0">
                <a:solidFill>
                  <a:srgbClr val="1B1760">
                    <a:alpha val="100000"/>
                  </a:srgbClr>
                </a:solidFill>
                <a:latin typeface="D2Coding"/>
              </a:rPr>
              <a:t>팀 구성 및 역할 분담</a:t>
            </a:r>
            <a:endParaRPr kumimoji="0" lang="ko-KR" altLang="en-US" sz="3400" b="1" i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7259" name="TextBox 725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en-US" sz="3000" b="1" dirty="0">
                <a:solidFill>
                  <a:srgbClr val="FFFFFF">
                    <a:alpha val="100000"/>
                  </a:srgbClr>
                </a:solidFill>
                <a:latin typeface="D2Coding"/>
              </a:rPr>
              <a:t>4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2" name="타원 1"/>
          <p:cNvSpPr/>
          <p:nvPr/>
        </p:nvSpPr>
        <p:spPr>
          <a:xfrm>
            <a:off x="14808226" y="198549"/>
            <a:ext cx="2362634" cy="213399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/>
              <a:t>개별 확인 및 수정 </a:t>
            </a:r>
            <a:r>
              <a:rPr lang="en-US" altLang="ko-KR" sz="2400" dirty="0" smtClean="0"/>
              <a:t/>
            </a:r>
            <a:br>
              <a:rPr lang="en-US" altLang="ko-KR" sz="2400" dirty="0" smtClean="0"/>
            </a:br>
            <a:r>
              <a:rPr lang="ko-KR" altLang="en-US" sz="2400" dirty="0" smtClean="0"/>
              <a:t>필요</a:t>
            </a:r>
            <a:endParaRPr lang="ko-KR" altLang="en-US" sz="24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32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17627" y="1759726"/>
            <a:ext cx="5955339" cy="98488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(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4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12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 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– </a:t>
            </a:r>
            <a:r>
              <a:rPr lang="ko-KR" altLang="en-US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김광섭</a:t>
            </a:r>
            <a:endParaRPr lang="en-US" altLang="ko-KR" sz="3400" b="1" dirty="0" smtClean="0">
              <a:solidFill>
                <a:srgbClr val="1B1760">
                  <a:alpha val="100000"/>
                </a:srgbClr>
              </a:solidFill>
              <a:latin typeface="D2Coding"/>
            </a:endParaRPr>
          </a:p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2400" b="1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선형회귀</a:t>
            </a:r>
            <a:r>
              <a:rPr lang="ko-KR" altLang="en-US" sz="2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모델로 미래 데이터 예측</a:t>
            </a:r>
            <a:endParaRPr lang="ko-KR" altLang="en-US" sz="2400" b="1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28" name="TextBox 2"/>
          <p:cNvSpPr txBox="1"/>
          <p:nvPr/>
        </p:nvSpPr>
        <p:spPr>
          <a:xfrm>
            <a:off x="849768" y="3180723"/>
            <a:ext cx="61688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 smtClean="0"/>
              <a:t>독립변수가 해당 도시의 각각 미세먼지</a:t>
            </a:r>
            <a:r>
              <a:rPr lang="en-US" altLang="ko-KR" sz="2400" dirty="0" smtClean="0"/>
              <a:t>. </a:t>
            </a:r>
            <a:r>
              <a:rPr lang="ko-KR" altLang="en-US" sz="2400" dirty="0" err="1" smtClean="0"/>
              <a:t>초미세먼지</a:t>
            </a:r>
            <a:r>
              <a:rPr lang="ko-KR" altLang="en-US" sz="2400" dirty="0" smtClean="0"/>
              <a:t> 종속변수가 중국의 미세먼지</a:t>
            </a:r>
            <a:r>
              <a:rPr lang="en-US" altLang="ko-KR" sz="2400" dirty="0" smtClean="0"/>
              <a:t>, </a:t>
            </a:r>
            <a:r>
              <a:rPr lang="ko-KR" altLang="en-US" sz="2400" dirty="0" smtClean="0"/>
              <a:t>초미세먼지를 둔 선형회귀분석 모델을 만들고</a:t>
            </a:r>
            <a:endParaRPr lang="en-US" altLang="ko-KR" sz="2400" dirty="0" smtClean="0"/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9768" y="4758832"/>
            <a:ext cx="6023198" cy="4783497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02155" y="3161773"/>
            <a:ext cx="9799068" cy="3333582"/>
          </a:xfrm>
          <a:prstGeom prst="rect">
            <a:avLst/>
          </a:prstGeom>
        </p:spPr>
      </p:pic>
      <p:sp>
        <p:nvSpPr>
          <p:cNvPr id="49" name="직사각형 48"/>
          <p:cNvSpPr/>
          <p:nvPr/>
        </p:nvSpPr>
        <p:spPr>
          <a:xfrm>
            <a:off x="7459797" y="3161772"/>
            <a:ext cx="5183697" cy="1371091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/>
          <p:cNvSpPr/>
          <p:nvPr/>
        </p:nvSpPr>
        <p:spPr>
          <a:xfrm>
            <a:off x="1626028" y="8429614"/>
            <a:ext cx="2661282" cy="1112715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1" name="직선 화살표 연결선 50"/>
          <p:cNvCxnSpPr>
            <a:stCxn id="50" idx="3"/>
            <a:endCxn id="49" idx="1"/>
          </p:cNvCxnSpPr>
          <p:nvPr/>
        </p:nvCxnSpPr>
        <p:spPr>
          <a:xfrm flipV="1">
            <a:off x="4287310" y="3847318"/>
            <a:ext cx="3172487" cy="5138654"/>
          </a:xfrm>
          <a:prstGeom prst="bentConnector3">
            <a:avLst>
              <a:gd name="adj1" fmla="val 80998"/>
            </a:avLst>
          </a:prstGeom>
          <a:noFill/>
          <a:ln w="38100">
            <a:solidFill>
              <a:srgbClr val="FF0000"/>
            </a:solidFill>
            <a:prstDash val="sysDash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53" name="그림 5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14330" y="6773668"/>
            <a:ext cx="9707254" cy="2627193"/>
          </a:xfrm>
          <a:prstGeom prst="rect">
            <a:avLst/>
          </a:prstGeom>
        </p:spPr>
      </p:pic>
      <p:sp>
        <p:nvSpPr>
          <p:cNvPr id="63" name="직사각형 62"/>
          <p:cNvSpPr/>
          <p:nvPr/>
        </p:nvSpPr>
        <p:spPr>
          <a:xfrm>
            <a:off x="7018633" y="6723762"/>
            <a:ext cx="9943122" cy="2759968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/>
          <p:cNvSpPr/>
          <p:nvPr/>
        </p:nvSpPr>
        <p:spPr>
          <a:xfrm>
            <a:off x="7459797" y="6128579"/>
            <a:ext cx="6250693" cy="380291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5" name="직선 화살표 연결선 64"/>
          <p:cNvCxnSpPr>
            <a:stCxn id="64" idx="2"/>
            <a:endCxn id="53" idx="0"/>
          </p:cNvCxnSpPr>
          <p:nvPr/>
        </p:nvCxnSpPr>
        <p:spPr>
          <a:xfrm rot="16200000" flipH="1">
            <a:off x="11144151" y="5949862"/>
            <a:ext cx="264798" cy="1382813"/>
          </a:xfrm>
          <a:prstGeom prst="bentConnector3">
            <a:avLst>
              <a:gd name="adj1" fmla="val 50000"/>
            </a:avLst>
          </a:prstGeom>
          <a:noFill/>
          <a:ln w="38100">
            <a:solidFill>
              <a:srgbClr val="FF0000"/>
            </a:solidFill>
            <a:prstDash val="sysDash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78" name="TextBox 2"/>
          <p:cNvSpPr txBox="1"/>
          <p:nvPr/>
        </p:nvSpPr>
        <p:spPr>
          <a:xfrm>
            <a:off x="7018633" y="2279906"/>
            <a:ext cx="96515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 smtClean="0"/>
              <a:t>선형회귀모델을 기반으로 미래 예측 데이터를 만들어서 실제 있는 데이터와 병합했습니다</a:t>
            </a:r>
            <a:r>
              <a:rPr lang="en-US" altLang="ko-KR" sz="2400" dirty="0"/>
              <a:t>.</a:t>
            </a:r>
            <a:endParaRPr lang="en-US" altLang="ko-KR" sz="2400" dirty="0" smtClean="0"/>
          </a:p>
        </p:txBody>
      </p:sp>
    </p:spTree>
    <p:extLst>
      <p:ext uri="{BB962C8B-B14F-4D97-AF65-F5344CB8AC3E}">
        <p14:creationId xmlns:p14="http://schemas.microsoft.com/office/powerpoint/2010/main" val="310483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32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9005" y="1686141"/>
            <a:ext cx="5364941" cy="98488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(</a:t>
            </a:r>
            <a:r>
              <a:rPr lang="en-US" altLang="ko-KR" sz="3400" b="1" dirty="0">
                <a:solidFill>
                  <a:srgbClr val="1B1760">
                    <a:alpha val="100000"/>
                  </a:srgbClr>
                </a:solidFill>
                <a:latin typeface="D2Coding"/>
              </a:rPr>
              <a:t>5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12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 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– </a:t>
            </a:r>
            <a:r>
              <a:rPr lang="ko-KR" altLang="en-US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김광섭</a:t>
            </a:r>
            <a:endParaRPr lang="en-US" altLang="ko-KR" sz="3400" b="1" dirty="0" smtClean="0">
              <a:solidFill>
                <a:srgbClr val="1B1760">
                  <a:alpha val="100000"/>
                </a:srgbClr>
              </a:solidFill>
              <a:latin typeface="D2Coding"/>
            </a:endParaRPr>
          </a:p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2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예측된 데이터 정확도 측정</a:t>
            </a:r>
            <a:endParaRPr lang="ko-KR" altLang="en-US" sz="2400" b="1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28" name="TextBox 2"/>
          <p:cNvSpPr txBox="1"/>
          <p:nvPr/>
        </p:nvSpPr>
        <p:spPr>
          <a:xfrm>
            <a:off x="9141181" y="2844067"/>
            <a:ext cx="776366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 smtClean="0"/>
              <a:t>범주형 데이터로 변환하는 함수</a:t>
            </a:r>
            <a:r>
              <a:rPr lang="en-US" altLang="ko-KR" sz="2400" dirty="0" smtClean="0"/>
              <a:t>, </a:t>
            </a:r>
            <a:r>
              <a:rPr lang="ko-KR" altLang="en-US" sz="2400" dirty="0" smtClean="0"/>
              <a:t>그 데이터를 비교하는 함수를 만들고 이전에 합친 데이터에 적용시켰습니다</a:t>
            </a:r>
            <a:r>
              <a:rPr lang="en-US" altLang="ko-KR" sz="2400" dirty="0" smtClean="0"/>
              <a:t>.</a:t>
            </a:r>
          </a:p>
          <a:p>
            <a:r>
              <a:rPr lang="ko-KR" altLang="en-US" sz="2400" dirty="0" smtClean="0"/>
              <a:t>아래는 적용된 데이터프레임의 값이고 일치 정확도는 </a:t>
            </a:r>
            <a:endParaRPr lang="en-US" altLang="ko-KR" sz="2400" dirty="0" smtClean="0"/>
          </a:p>
          <a:p>
            <a:r>
              <a:rPr lang="ko-KR" altLang="en-US" sz="2400" dirty="0" smtClean="0"/>
              <a:t>미세먼지 </a:t>
            </a:r>
            <a:r>
              <a:rPr lang="en-US" altLang="ko-KR" sz="2400" dirty="0" smtClean="0"/>
              <a:t>: 90% </a:t>
            </a:r>
            <a:r>
              <a:rPr lang="ko-KR" altLang="en-US" sz="2400" dirty="0" err="1" smtClean="0"/>
              <a:t>초미세먼지</a:t>
            </a:r>
            <a:r>
              <a:rPr lang="ko-KR" altLang="en-US" sz="2400" dirty="0" smtClean="0"/>
              <a:t> </a:t>
            </a:r>
            <a:r>
              <a:rPr lang="en-US" altLang="ko-KR" sz="2400" dirty="0" smtClean="0"/>
              <a:t>: 62% </a:t>
            </a:r>
            <a:r>
              <a:rPr lang="ko-KR" altLang="en-US" sz="2400" dirty="0" smtClean="0"/>
              <a:t>가 나왔습니다</a:t>
            </a:r>
            <a:r>
              <a:rPr lang="en-US" altLang="ko-KR" sz="2400" dirty="0" smtClean="0"/>
              <a:t>.</a:t>
            </a:r>
            <a:r>
              <a:rPr lang="ko-KR" altLang="en-US" sz="2400" dirty="0" smtClean="0"/>
              <a:t> </a:t>
            </a:r>
            <a:endParaRPr lang="en-US" altLang="ko-KR" sz="24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5412" y="6444565"/>
            <a:ext cx="4776527" cy="317538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6688" y="946695"/>
            <a:ext cx="10857967" cy="1523357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9757826" y="1346734"/>
            <a:ext cx="4191770" cy="276866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1080719" y="6734508"/>
            <a:ext cx="2805046" cy="338179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9727" y="3739311"/>
            <a:ext cx="7037827" cy="2543495"/>
          </a:xfrm>
          <a:prstGeom prst="rect">
            <a:avLst/>
          </a:prstGeom>
        </p:spPr>
      </p:pic>
      <p:cxnSp>
        <p:nvCxnSpPr>
          <p:cNvPr id="34" name="직선 화살표 연결선 33"/>
          <p:cNvCxnSpPr>
            <a:stCxn id="30" idx="3"/>
            <a:endCxn id="37" idx="1"/>
          </p:cNvCxnSpPr>
          <p:nvPr/>
        </p:nvCxnSpPr>
        <p:spPr>
          <a:xfrm flipV="1">
            <a:off x="3885765" y="1754199"/>
            <a:ext cx="5872646" cy="5149399"/>
          </a:xfrm>
          <a:prstGeom prst="bentConnector3">
            <a:avLst>
              <a:gd name="adj1" fmla="val 45593"/>
            </a:avLst>
          </a:prstGeom>
          <a:noFill/>
          <a:ln w="38100">
            <a:solidFill>
              <a:srgbClr val="FF0000"/>
            </a:solidFill>
            <a:prstDash val="sysDash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7" name="직사각형 36"/>
          <p:cNvSpPr/>
          <p:nvPr/>
        </p:nvSpPr>
        <p:spPr>
          <a:xfrm>
            <a:off x="9758411" y="1610069"/>
            <a:ext cx="5180459" cy="288259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/>
          <p:cNvSpPr/>
          <p:nvPr/>
        </p:nvSpPr>
        <p:spPr>
          <a:xfrm>
            <a:off x="982752" y="4035342"/>
            <a:ext cx="2851299" cy="265835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4" name="직선 화살표 연결선 43"/>
          <p:cNvCxnSpPr>
            <a:stCxn id="43" idx="3"/>
            <a:endCxn id="22" idx="1"/>
          </p:cNvCxnSpPr>
          <p:nvPr/>
        </p:nvCxnSpPr>
        <p:spPr>
          <a:xfrm flipV="1">
            <a:off x="3834051" y="1485167"/>
            <a:ext cx="5923775" cy="2683093"/>
          </a:xfrm>
          <a:prstGeom prst="bentConnector3">
            <a:avLst>
              <a:gd name="adj1" fmla="val 40680"/>
            </a:avLst>
          </a:prstGeom>
          <a:noFill/>
          <a:ln w="38100">
            <a:solidFill>
              <a:srgbClr val="FF0000"/>
            </a:solidFill>
            <a:prstDash val="sysDash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54" name="그림 5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54538" y="7192881"/>
            <a:ext cx="9950938" cy="2276742"/>
          </a:xfrm>
          <a:prstGeom prst="rect">
            <a:avLst/>
          </a:prstGeom>
        </p:spPr>
      </p:pic>
      <p:pic>
        <p:nvPicPr>
          <p:cNvPr id="70" name="그림 6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50193" y="4507023"/>
            <a:ext cx="8955283" cy="2457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776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32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9005" y="1686141"/>
            <a:ext cx="5364941" cy="98488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(</a:t>
            </a:r>
            <a:r>
              <a:rPr lang="en-US" altLang="ko-KR" sz="3400" b="1" dirty="0">
                <a:solidFill>
                  <a:srgbClr val="1B1760">
                    <a:alpha val="100000"/>
                  </a:srgbClr>
                </a:solidFill>
                <a:latin typeface="D2Coding"/>
              </a:rPr>
              <a:t>6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12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 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– </a:t>
            </a:r>
            <a:r>
              <a:rPr lang="ko-KR" altLang="en-US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김광섭</a:t>
            </a:r>
            <a:endParaRPr lang="en-US" altLang="ko-KR" sz="3400" b="1" dirty="0" smtClean="0">
              <a:solidFill>
                <a:srgbClr val="1B1760">
                  <a:alpha val="100000"/>
                </a:srgbClr>
              </a:solidFill>
              <a:latin typeface="D2Coding"/>
            </a:endParaRPr>
          </a:p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2400" b="1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선형회귀</a:t>
            </a:r>
            <a:r>
              <a:rPr lang="ko-KR" altLang="en-US" sz="2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모델로 미래 데이터 예측</a:t>
            </a:r>
            <a:endParaRPr lang="ko-KR" altLang="en-US" sz="2400" b="1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28" name="TextBox 2"/>
          <p:cNvSpPr txBox="1"/>
          <p:nvPr/>
        </p:nvSpPr>
        <p:spPr>
          <a:xfrm>
            <a:off x="12566167" y="5235875"/>
            <a:ext cx="4506524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 smtClean="0"/>
              <a:t>범주형 데이터로 만든 데이터를 가지고 </a:t>
            </a:r>
            <a:r>
              <a:rPr lang="ko-KR" altLang="en-US" sz="2400" dirty="0" err="1" smtClean="0"/>
              <a:t>결정계수</a:t>
            </a:r>
            <a:r>
              <a:rPr lang="en-US" altLang="ko-KR" sz="2400" dirty="0" smtClean="0"/>
              <a:t>(r2)</a:t>
            </a:r>
            <a:r>
              <a:rPr lang="ko-KR" altLang="en-US" sz="2400" dirty="0" smtClean="0"/>
              <a:t>와 </a:t>
            </a:r>
            <a:r>
              <a:rPr lang="en-US" altLang="ko-KR" sz="2400" dirty="0" smtClean="0"/>
              <a:t>RMSE</a:t>
            </a:r>
            <a:r>
              <a:rPr lang="ko-KR" altLang="en-US" sz="2400" dirty="0" smtClean="0"/>
              <a:t>를 계산했습니다</a:t>
            </a:r>
            <a:r>
              <a:rPr lang="en-US" altLang="ko-KR" sz="2400" dirty="0" smtClean="0"/>
              <a:t>.</a:t>
            </a:r>
          </a:p>
          <a:p>
            <a:endParaRPr lang="en-US" altLang="ko-KR" sz="2400" dirty="0" smtClean="0"/>
          </a:p>
          <a:p>
            <a:r>
              <a:rPr lang="ko-KR" altLang="en-US" sz="2400" dirty="0" smtClean="0"/>
              <a:t>미세먼지 </a:t>
            </a:r>
            <a:r>
              <a:rPr lang="ko-KR" altLang="en-US" sz="2400" dirty="0" err="1"/>
              <a:t>결정계수</a:t>
            </a:r>
            <a:r>
              <a:rPr lang="ko-KR" altLang="en-US" sz="2400" dirty="0"/>
              <a:t> </a:t>
            </a:r>
            <a:r>
              <a:rPr lang="en-US" altLang="ko-KR" sz="2400" dirty="0"/>
              <a:t>: 0.49 </a:t>
            </a:r>
            <a:endParaRPr lang="en-US" altLang="ko-KR" sz="2400" dirty="0" smtClean="0"/>
          </a:p>
          <a:p>
            <a:r>
              <a:rPr lang="ko-KR" altLang="en-US" sz="2400" dirty="0" smtClean="0"/>
              <a:t>미세먼지 </a:t>
            </a:r>
            <a:r>
              <a:rPr lang="en-US" altLang="ko-KR" sz="2400" dirty="0"/>
              <a:t>RMSE : 3.39 </a:t>
            </a:r>
            <a:endParaRPr lang="en-US" altLang="ko-KR" sz="2400" dirty="0" smtClean="0"/>
          </a:p>
          <a:p>
            <a:r>
              <a:rPr lang="ko-KR" altLang="en-US" sz="2400" dirty="0" err="1" smtClean="0"/>
              <a:t>초미세먼지</a:t>
            </a:r>
            <a:r>
              <a:rPr lang="ko-KR" altLang="en-US" sz="2400" dirty="0" smtClean="0"/>
              <a:t> </a:t>
            </a:r>
            <a:r>
              <a:rPr lang="ko-KR" altLang="en-US" sz="2400" dirty="0" err="1"/>
              <a:t>결정계수</a:t>
            </a:r>
            <a:r>
              <a:rPr lang="ko-KR" altLang="en-US" sz="2400" dirty="0"/>
              <a:t> </a:t>
            </a:r>
            <a:r>
              <a:rPr lang="en-US" altLang="ko-KR" sz="2400" dirty="0"/>
              <a:t>: 0.34 </a:t>
            </a:r>
            <a:endParaRPr lang="en-US" altLang="ko-KR" sz="2400" dirty="0" smtClean="0"/>
          </a:p>
          <a:p>
            <a:r>
              <a:rPr lang="ko-KR" altLang="en-US" sz="2400" dirty="0" err="1" smtClean="0"/>
              <a:t>초미세먼지</a:t>
            </a:r>
            <a:r>
              <a:rPr lang="ko-KR" altLang="en-US" sz="2400" dirty="0" smtClean="0"/>
              <a:t> </a:t>
            </a:r>
            <a:r>
              <a:rPr lang="en-US" altLang="ko-KR" sz="2400" dirty="0"/>
              <a:t>RMSE : </a:t>
            </a:r>
            <a:r>
              <a:rPr lang="en-US" altLang="ko-KR" sz="2400" dirty="0" smtClean="0"/>
              <a:t>2.74</a:t>
            </a:r>
          </a:p>
          <a:p>
            <a:endParaRPr lang="en-US" altLang="ko-KR" sz="1600" dirty="0" smtClean="0"/>
          </a:p>
          <a:p>
            <a:r>
              <a:rPr lang="ko-KR" altLang="en-US" sz="2400" dirty="0" smtClean="0"/>
              <a:t>결과는 위처럼 나왔습니다</a:t>
            </a:r>
            <a:r>
              <a:rPr lang="en-US" altLang="ko-KR" sz="2400" dirty="0" smtClean="0"/>
              <a:t>.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4057" y="2637822"/>
            <a:ext cx="7811758" cy="221184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4057" y="4947757"/>
            <a:ext cx="11045023" cy="2149608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4057" y="7168041"/>
            <a:ext cx="11354348" cy="2509072"/>
          </a:xfrm>
          <a:prstGeom prst="rect">
            <a:avLst/>
          </a:prstGeom>
        </p:spPr>
      </p:pic>
      <p:sp>
        <p:nvSpPr>
          <p:cNvPr id="31" name="직사각형 30"/>
          <p:cNvSpPr/>
          <p:nvPr/>
        </p:nvSpPr>
        <p:spPr>
          <a:xfrm>
            <a:off x="1592464" y="2950376"/>
            <a:ext cx="3200988" cy="204162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직선 화살표 연결선 31"/>
          <p:cNvCxnSpPr>
            <a:stCxn id="31" idx="1"/>
            <a:endCxn id="36" idx="1"/>
          </p:cNvCxnSpPr>
          <p:nvPr/>
        </p:nvCxnSpPr>
        <p:spPr>
          <a:xfrm rot="10800000" flipH="1" flipV="1">
            <a:off x="1592464" y="3052457"/>
            <a:ext cx="2362634" cy="2330102"/>
          </a:xfrm>
          <a:prstGeom prst="bentConnector3">
            <a:avLst>
              <a:gd name="adj1" fmla="val -9676"/>
            </a:avLst>
          </a:prstGeom>
          <a:noFill/>
          <a:ln w="38100">
            <a:solidFill>
              <a:srgbClr val="FF0000"/>
            </a:solidFill>
            <a:prstDash val="sysDash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6" name="직사각형 35"/>
          <p:cNvSpPr/>
          <p:nvPr/>
        </p:nvSpPr>
        <p:spPr>
          <a:xfrm>
            <a:off x="3955098" y="5235875"/>
            <a:ext cx="3124774" cy="293368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/>
          <p:cNvSpPr/>
          <p:nvPr/>
        </p:nvSpPr>
        <p:spPr>
          <a:xfrm>
            <a:off x="3955098" y="5687078"/>
            <a:ext cx="2947202" cy="277496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0" name="직선 화살표 연결선 31"/>
          <p:cNvCxnSpPr>
            <a:stCxn id="45" idx="1"/>
            <a:endCxn id="38" idx="1"/>
          </p:cNvCxnSpPr>
          <p:nvPr/>
        </p:nvCxnSpPr>
        <p:spPr>
          <a:xfrm rot="10800000" flipH="1" flipV="1">
            <a:off x="1617062" y="4100606"/>
            <a:ext cx="2338036" cy="1725220"/>
          </a:xfrm>
          <a:prstGeom prst="bentConnector3">
            <a:avLst>
              <a:gd name="adj1" fmla="val -9777"/>
            </a:avLst>
          </a:prstGeom>
          <a:noFill/>
          <a:ln w="38100">
            <a:solidFill>
              <a:srgbClr val="FF0000"/>
            </a:solidFill>
            <a:prstDash val="sysDash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5" name="직사각형 44"/>
          <p:cNvSpPr/>
          <p:nvPr/>
        </p:nvSpPr>
        <p:spPr>
          <a:xfrm>
            <a:off x="1617062" y="3996321"/>
            <a:ext cx="2947748" cy="208569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36207" y="1982253"/>
            <a:ext cx="7707689" cy="2866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872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29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39626" y="1863412"/>
            <a:ext cx="3730040" cy="113877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(7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12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/>
            </a:r>
            <a:b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</a:b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-</a:t>
            </a:r>
            <a:r>
              <a:rPr lang="ko-KR" altLang="en-US" sz="3400" b="1" dirty="0">
                <a:solidFill>
                  <a:srgbClr val="1B1760">
                    <a:alpha val="100000"/>
                  </a:srgbClr>
                </a:solidFill>
                <a:latin typeface="D2Coding"/>
              </a:rPr>
              <a:t>김광섭</a:t>
            </a:r>
          </a:p>
        </p:txBody>
      </p:sp>
      <p:sp>
        <p:nvSpPr>
          <p:cNvPr id="14" name="TextBox 2"/>
          <p:cNvSpPr txBox="1"/>
          <p:nvPr/>
        </p:nvSpPr>
        <p:spPr>
          <a:xfrm>
            <a:off x="6759143" y="5366274"/>
            <a:ext cx="4893569" cy="42806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Tx/>
              <a:buChar char="-"/>
            </a:pPr>
            <a:r>
              <a:rPr lang="ko-KR" altLang="en-US" sz="2800" b="1" dirty="0" smtClean="0"/>
              <a:t>메인 컨트롤러 구현</a:t>
            </a:r>
            <a:endParaRPr lang="en-US" altLang="ko-KR" sz="2800" b="1" dirty="0" smtClean="0"/>
          </a:p>
          <a:p>
            <a:pPr marL="457200" indent="-457200">
              <a:buFontTx/>
              <a:buChar char="-"/>
            </a:pPr>
            <a:endParaRPr lang="en-US" altLang="ko-KR" sz="2400" b="1" dirty="0" smtClean="0"/>
          </a:p>
          <a:p>
            <a:r>
              <a:rPr lang="ko-KR" altLang="en-US" sz="2400" dirty="0" smtClean="0"/>
              <a:t>웹 </a:t>
            </a:r>
            <a:r>
              <a:rPr lang="ko-KR" altLang="en-US" sz="2400" dirty="0" err="1" smtClean="0"/>
              <a:t>크롤링을</a:t>
            </a:r>
            <a:r>
              <a:rPr lang="ko-KR" altLang="en-US" sz="2400" dirty="0" smtClean="0"/>
              <a:t> 통해서 전 세계 </a:t>
            </a:r>
            <a:endParaRPr lang="en-US" altLang="ko-KR" sz="2400" dirty="0" smtClean="0"/>
          </a:p>
          <a:p>
            <a:r>
              <a:rPr lang="ko-KR" altLang="en-US" sz="2400" dirty="0" err="1" smtClean="0"/>
              <a:t>대기질</a:t>
            </a:r>
            <a:r>
              <a:rPr lang="ko-KR" altLang="en-US" sz="2400" dirty="0" smtClean="0"/>
              <a:t> 사이트에서 </a:t>
            </a:r>
            <a:r>
              <a:rPr lang="ko-KR" altLang="en-US" sz="2400" dirty="0" err="1" smtClean="0"/>
              <a:t>대기질이</a:t>
            </a:r>
            <a:r>
              <a:rPr lang="ko-KR" altLang="en-US" sz="2400" dirty="0" smtClean="0"/>
              <a:t> 좋은 순위를 메인페이지에 </a:t>
            </a:r>
            <a:r>
              <a:rPr lang="en-US" altLang="ko-KR" sz="2400" dirty="0" smtClean="0"/>
              <a:t/>
            </a:r>
            <a:br>
              <a:rPr lang="en-US" altLang="ko-KR" sz="2400" dirty="0" smtClean="0"/>
            </a:br>
            <a:r>
              <a:rPr lang="ko-KR" altLang="en-US" sz="2400" dirty="0" smtClean="0"/>
              <a:t>구현했습니다</a:t>
            </a:r>
            <a:r>
              <a:rPr lang="en-US" altLang="ko-KR" sz="2400" dirty="0" smtClean="0"/>
              <a:t>. </a:t>
            </a:r>
          </a:p>
          <a:p>
            <a:endParaRPr lang="en-US" altLang="ko-KR" sz="2400" dirty="0" smtClean="0"/>
          </a:p>
          <a:p>
            <a:r>
              <a:rPr lang="ko-KR" altLang="en-US" sz="2400" dirty="0" smtClean="0"/>
              <a:t>컨트롤러에서 </a:t>
            </a:r>
            <a:r>
              <a:rPr lang="en-US" altLang="ko-KR" sz="2400" dirty="0" smtClean="0"/>
              <a:t>html</a:t>
            </a:r>
            <a:r>
              <a:rPr lang="ko-KR" altLang="en-US" sz="2400" dirty="0" smtClean="0"/>
              <a:t>을 불러와 태그로 데이터 </a:t>
            </a:r>
            <a:r>
              <a:rPr lang="ko-KR" altLang="en-US" sz="2400" dirty="0" err="1" smtClean="0"/>
              <a:t>파싱</a:t>
            </a:r>
            <a:r>
              <a:rPr lang="ko-KR" altLang="en-US" sz="2400" dirty="0" smtClean="0"/>
              <a:t> 후 필요한 데이터를 리스트에 담아서 뷰로 전송하였습니다</a:t>
            </a:r>
            <a:r>
              <a:rPr lang="en-US" altLang="ko-KR" sz="2400" dirty="0" smtClean="0"/>
              <a:t>.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076" y="3906996"/>
            <a:ext cx="6054281" cy="573995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79509" y="597510"/>
            <a:ext cx="12038464" cy="467484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651245" y="4544836"/>
            <a:ext cx="2514714" cy="510210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145023" y="4544837"/>
            <a:ext cx="2506222" cy="5173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790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29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39626" y="1863412"/>
            <a:ext cx="3730040" cy="113877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(8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12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/>
            </a:r>
            <a:b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</a:b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-</a:t>
            </a:r>
            <a:r>
              <a:rPr lang="ko-KR" altLang="en-US" sz="3400" b="1" dirty="0">
                <a:solidFill>
                  <a:srgbClr val="1B1760">
                    <a:alpha val="100000"/>
                  </a:srgbClr>
                </a:solidFill>
                <a:latin typeface="D2Coding"/>
              </a:rPr>
              <a:t>김광섭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7114" y="3033196"/>
            <a:ext cx="7424614" cy="392145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08640" y="2495622"/>
            <a:ext cx="7557039" cy="202128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97145" y="7097197"/>
            <a:ext cx="4540040" cy="256201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71617" y="4620261"/>
            <a:ext cx="6137435" cy="2409392"/>
          </a:xfrm>
          <a:prstGeom prst="rect">
            <a:avLst/>
          </a:prstGeom>
        </p:spPr>
      </p:pic>
      <p:sp>
        <p:nvSpPr>
          <p:cNvPr id="20" name="TextBox 2"/>
          <p:cNvSpPr txBox="1"/>
          <p:nvPr/>
        </p:nvSpPr>
        <p:spPr>
          <a:xfrm>
            <a:off x="6630275" y="853735"/>
            <a:ext cx="973540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 err="1" smtClean="0"/>
              <a:t>파이썬에서</a:t>
            </a:r>
            <a:r>
              <a:rPr lang="ko-KR" altLang="en-US" sz="2400" dirty="0" smtClean="0"/>
              <a:t> 예측한 데이터를 </a:t>
            </a:r>
            <a:r>
              <a:rPr lang="en-US" altLang="ko-KR" sz="2400" dirty="0" smtClean="0"/>
              <a:t>DB</a:t>
            </a:r>
            <a:r>
              <a:rPr lang="ko-KR" altLang="en-US" sz="2400" dirty="0" smtClean="0"/>
              <a:t>에 담고 그것을 스프링 서버에서 꺼내서 컨트롤러에서 꺼내 뷰에 전송하였습니다</a:t>
            </a:r>
            <a:r>
              <a:rPr lang="en-US" altLang="ko-KR" sz="2400" dirty="0" smtClean="0"/>
              <a:t>. </a:t>
            </a:r>
            <a:r>
              <a:rPr lang="ko-KR" altLang="en-US" sz="2400" dirty="0" smtClean="0"/>
              <a:t>또한 </a:t>
            </a:r>
            <a:r>
              <a:rPr lang="en-US" altLang="ko-KR" sz="2400" dirty="0" err="1" smtClean="0"/>
              <a:t>addObject</a:t>
            </a:r>
            <a:r>
              <a:rPr lang="ko-KR" altLang="en-US" sz="2400" dirty="0" smtClean="0"/>
              <a:t>를 통해 해당 페이지에서 사용하는 도시 리스트</a:t>
            </a:r>
            <a:r>
              <a:rPr lang="en-US" altLang="ko-KR" sz="2400" dirty="0" smtClean="0"/>
              <a:t>, </a:t>
            </a:r>
            <a:r>
              <a:rPr lang="ko-KR" altLang="en-US" sz="2400" dirty="0" smtClean="0"/>
              <a:t>해당 날짜에 미세먼지가 가장 좋은 도시를 함께 추가하여 뷰로 전송했습니다</a:t>
            </a:r>
            <a:r>
              <a:rPr lang="en-US" altLang="ko-KR" sz="2400" dirty="0" smtClean="0"/>
              <a:t>.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2084" y="7531711"/>
            <a:ext cx="4033209" cy="2092544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66647" y="7589930"/>
            <a:ext cx="4361883" cy="2034325"/>
          </a:xfrm>
          <a:prstGeom prst="rect">
            <a:avLst/>
          </a:prstGeom>
        </p:spPr>
      </p:pic>
      <p:cxnSp>
        <p:nvCxnSpPr>
          <p:cNvPr id="23" name="직선 화살표 연결선 31"/>
          <p:cNvCxnSpPr>
            <a:stCxn id="30" idx="1"/>
            <a:endCxn id="25" idx="1"/>
          </p:cNvCxnSpPr>
          <p:nvPr/>
        </p:nvCxnSpPr>
        <p:spPr>
          <a:xfrm rot="10800000" flipV="1">
            <a:off x="750774" y="4074507"/>
            <a:ext cx="518984" cy="4509505"/>
          </a:xfrm>
          <a:prstGeom prst="bentConnector3">
            <a:avLst>
              <a:gd name="adj1" fmla="val 144048"/>
            </a:avLst>
          </a:prstGeom>
          <a:noFill/>
          <a:ln w="38100">
            <a:solidFill>
              <a:srgbClr val="FF0000"/>
            </a:solidFill>
            <a:prstDash val="sysDash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4" name="직사각형 23"/>
          <p:cNvSpPr/>
          <p:nvPr/>
        </p:nvSpPr>
        <p:spPr>
          <a:xfrm>
            <a:off x="9401703" y="7006055"/>
            <a:ext cx="4766071" cy="2737982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750774" y="7498995"/>
            <a:ext cx="4118892" cy="2170036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4912274" y="7498995"/>
            <a:ext cx="4530498" cy="2160217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1269758" y="3952175"/>
            <a:ext cx="3696889" cy="244665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1293821" y="4222671"/>
            <a:ext cx="3118562" cy="230934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화살표 연결선 31"/>
          <p:cNvCxnSpPr>
            <a:stCxn id="34" idx="1"/>
            <a:endCxn id="26" idx="0"/>
          </p:cNvCxnSpPr>
          <p:nvPr/>
        </p:nvCxnSpPr>
        <p:spPr>
          <a:xfrm rot="10800000" flipH="1" flipV="1">
            <a:off x="1293821" y="4338137"/>
            <a:ext cx="5883702" cy="3160857"/>
          </a:xfrm>
          <a:prstGeom prst="bentConnector4">
            <a:avLst>
              <a:gd name="adj1" fmla="val -3885"/>
              <a:gd name="adj2" fmla="val 87306"/>
            </a:avLst>
          </a:prstGeom>
          <a:noFill/>
          <a:ln w="38100">
            <a:solidFill>
              <a:srgbClr val="FF0000"/>
            </a:solidFill>
            <a:prstDash val="sysDash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9" name="직사각형 38"/>
          <p:cNvSpPr/>
          <p:nvPr/>
        </p:nvSpPr>
        <p:spPr>
          <a:xfrm>
            <a:off x="1296512" y="3719562"/>
            <a:ext cx="3878009" cy="219886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1" name="직선 화살표 연결선 31"/>
          <p:cNvCxnSpPr>
            <a:stCxn id="39" idx="3"/>
            <a:endCxn id="6" idx="1"/>
          </p:cNvCxnSpPr>
          <p:nvPr/>
        </p:nvCxnSpPr>
        <p:spPr>
          <a:xfrm>
            <a:off x="5174521" y="3829505"/>
            <a:ext cx="4322624" cy="4548700"/>
          </a:xfrm>
          <a:prstGeom prst="bentConnector3">
            <a:avLst>
              <a:gd name="adj1" fmla="val 77540"/>
            </a:avLst>
          </a:prstGeom>
          <a:noFill/>
          <a:ln w="38100">
            <a:solidFill>
              <a:srgbClr val="FF0000"/>
            </a:solidFill>
            <a:prstDash val="sysDash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7" name="직사각형 46"/>
          <p:cNvSpPr/>
          <p:nvPr/>
        </p:nvSpPr>
        <p:spPr>
          <a:xfrm>
            <a:off x="11019666" y="4549575"/>
            <a:ext cx="6349096" cy="2547622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9" name="직선 화살표 연결선 31"/>
          <p:cNvCxnSpPr>
            <a:stCxn id="54" idx="3"/>
            <a:endCxn id="47" idx="0"/>
          </p:cNvCxnSpPr>
          <p:nvPr/>
        </p:nvCxnSpPr>
        <p:spPr>
          <a:xfrm>
            <a:off x="12950943" y="3863961"/>
            <a:ext cx="1243271" cy="685614"/>
          </a:xfrm>
          <a:prstGeom prst="bentConnector2">
            <a:avLst/>
          </a:prstGeom>
          <a:noFill/>
          <a:ln w="38100">
            <a:solidFill>
              <a:srgbClr val="FF0000"/>
            </a:solidFill>
            <a:prstDash val="sysDash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4" name="직사각형 53"/>
          <p:cNvSpPr/>
          <p:nvPr/>
        </p:nvSpPr>
        <p:spPr>
          <a:xfrm>
            <a:off x="9254054" y="3741628"/>
            <a:ext cx="3696889" cy="244665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3245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8959" y="495213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33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95442" y="1683432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(</a:t>
            </a:r>
            <a:r>
              <a:rPr lang="en-US" altLang="ko-KR" sz="3400" b="1" dirty="0">
                <a:solidFill>
                  <a:srgbClr val="1B1760">
                    <a:alpha val="100000"/>
                  </a:srgbClr>
                </a:solidFill>
                <a:latin typeface="D2Coding"/>
              </a:rPr>
              <a:t>9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12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-</a:t>
            </a:r>
            <a:r>
              <a:rPr lang="ko-KR" altLang="en-US" sz="3400" b="1" dirty="0">
                <a:solidFill>
                  <a:srgbClr val="1B1760">
                    <a:alpha val="100000"/>
                  </a:srgbClr>
                </a:solidFill>
                <a:latin typeface="D2Coding"/>
              </a:rPr>
              <a:t>김광섭</a:t>
            </a:r>
          </a:p>
        </p:txBody>
      </p:sp>
      <p:sp>
        <p:nvSpPr>
          <p:cNvPr id="18" name="TextBox 2"/>
          <p:cNvSpPr txBox="1"/>
          <p:nvPr/>
        </p:nvSpPr>
        <p:spPr>
          <a:xfrm>
            <a:off x="1095442" y="2422212"/>
            <a:ext cx="90577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 smtClean="0"/>
              <a:t>컨트롤러에서 받아온 데이터를 뷰에 전송하고</a:t>
            </a:r>
            <a:r>
              <a:rPr lang="en-US" altLang="ko-KR" sz="2400" dirty="0" smtClean="0"/>
              <a:t>,  </a:t>
            </a:r>
            <a:r>
              <a:rPr lang="ko-KR" altLang="en-US" sz="2400" dirty="0" smtClean="0"/>
              <a:t>비동기로 처리했습니다</a:t>
            </a:r>
            <a:r>
              <a:rPr lang="en-US" altLang="ko-KR" sz="2400" dirty="0" smtClean="0"/>
              <a:t>.</a:t>
            </a:r>
            <a:r>
              <a:rPr lang="ko-KR" altLang="en-US" sz="2400" dirty="0" smtClean="0"/>
              <a:t> 도시와 날짜를 선택하게 되면 값이 바뀌고 값에 해당하는 측정 기준 색상이 바뀌게 됩니다</a:t>
            </a:r>
            <a:r>
              <a:rPr lang="en-US" altLang="ko-KR" sz="2400" dirty="0" smtClean="0"/>
              <a:t>.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4977" y="3803439"/>
            <a:ext cx="9877881" cy="237489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6287" y="6865876"/>
            <a:ext cx="9898896" cy="2364386"/>
          </a:xfrm>
          <a:prstGeom prst="rect">
            <a:avLst/>
          </a:prstGeom>
        </p:spPr>
      </p:pic>
      <p:sp>
        <p:nvSpPr>
          <p:cNvPr id="5" name="아래쪽 화살표 4"/>
          <p:cNvSpPr/>
          <p:nvPr/>
        </p:nvSpPr>
        <p:spPr>
          <a:xfrm>
            <a:off x="5599986" y="6270694"/>
            <a:ext cx="412890" cy="491528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43000" y="566691"/>
            <a:ext cx="6607269" cy="469396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50891" y="5256240"/>
            <a:ext cx="6599377" cy="4442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515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33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00150" y="1711070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(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10/12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-</a:t>
            </a:r>
            <a:r>
              <a:rPr lang="ko-KR" altLang="en-US" sz="3400" b="1" dirty="0">
                <a:solidFill>
                  <a:srgbClr val="1B1760">
                    <a:alpha val="100000"/>
                  </a:srgbClr>
                </a:solidFill>
                <a:latin typeface="D2Coding"/>
              </a:rPr>
              <a:t>김광섭</a:t>
            </a:r>
          </a:p>
        </p:txBody>
      </p:sp>
      <p:sp>
        <p:nvSpPr>
          <p:cNvPr id="18" name="TextBox 2"/>
          <p:cNvSpPr txBox="1"/>
          <p:nvPr/>
        </p:nvSpPr>
        <p:spPr>
          <a:xfrm>
            <a:off x="787173" y="2686822"/>
            <a:ext cx="88992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 smtClean="0"/>
              <a:t>날짜를 선택하면 해당 날짜를 기준으로 미세먼지가 제일 좋은 지역의 순위를 나타냅니다</a:t>
            </a:r>
            <a:r>
              <a:rPr lang="en-US" altLang="ko-KR" sz="2400" dirty="0" smtClean="0"/>
              <a:t>. </a:t>
            </a:r>
            <a:r>
              <a:rPr lang="ko-KR" altLang="en-US" sz="2400" dirty="0" smtClean="0"/>
              <a:t>이 또한 비동기로 처리하였습니다</a:t>
            </a:r>
            <a:r>
              <a:rPr lang="en-US" altLang="ko-KR" sz="2400" dirty="0" smtClean="0"/>
              <a:t>.</a:t>
            </a: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173" y="3584543"/>
            <a:ext cx="9720364" cy="446555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7173" y="4053203"/>
            <a:ext cx="9741128" cy="2471629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0605" y="7124243"/>
            <a:ext cx="9709971" cy="2523554"/>
          </a:xfrm>
          <a:prstGeom prst="rect">
            <a:avLst/>
          </a:prstGeom>
        </p:spPr>
      </p:pic>
      <p:sp>
        <p:nvSpPr>
          <p:cNvPr id="28" name="아래쪽 화살표 27"/>
          <p:cNvSpPr/>
          <p:nvPr/>
        </p:nvSpPr>
        <p:spPr>
          <a:xfrm>
            <a:off x="5451292" y="6568375"/>
            <a:ext cx="412890" cy="491528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964075" y="5969287"/>
            <a:ext cx="6404687" cy="3571099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06791" y="4237185"/>
            <a:ext cx="6987373" cy="1664486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576498" y="616439"/>
            <a:ext cx="5917666" cy="3556895"/>
          </a:xfrm>
          <a:prstGeom prst="rect">
            <a:avLst/>
          </a:prstGeom>
        </p:spPr>
      </p:pic>
      <p:sp>
        <p:nvSpPr>
          <p:cNvPr id="33" name="직사각형 32"/>
          <p:cNvSpPr/>
          <p:nvPr/>
        </p:nvSpPr>
        <p:spPr>
          <a:xfrm>
            <a:off x="11547919" y="568794"/>
            <a:ext cx="5971389" cy="3604539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4" name="직선 화살표 연결선 31"/>
          <p:cNvCxnSpPr>
            <a:stCxn id="33" idx="3"/>
            <a:endCxn id="37" idx="3"/>
          </p:cNvCxnSpPr>
          <p:nvPr/>
        </p:nvCxnSpPr>
        <p:spPr>
          <a:xfrm flipH="1">
            <a:off x="17368762" y="2371064"/>
            <a:ext cx="150546" cy="2870782"/>
          </a:xfrm>
          <a:prstGeom prst="bentConnector3">
            <a:avLst>
              <a:gd name="adj1" fmla="val -151847"/>
            </a:avLst>
          </a:prstGeom>
          <a:noFill/>
          <a:ln w="38100">
            <a:solidFill>
              <a:srgbClr val="FF0000"/>
            </a:solidFill>
            <a:prstDash val="sysDash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7" name="직사각형 36"/>
          <p:cNvSpPr/>
          <p:nvPr/>
        </p:nvSpPr>
        <p:spPr>
          <a:xfrm>
            <a:off x="12567280" y="5115519"/>
            <a:ext cx="4801482" cy="252654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2883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33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72791" y="1504257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(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11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12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-</a:t>
            </a:r>
            <a:r>
              <a:rPr lang="ko-KR" altLang="en-US" sz="3400" b="1" dirty="0">
                <a:solidFill>
                  <a:srgbClr val="1B1760">
                    <a:alpha val="100000"/>
                  </a:srgbClr>
                </a:solidFill>
                <a:latin typeface="D2Coding"/>
              </a:rPr>
              <a:t>김광섭</a:t>
            </a:r>
          </a:p>
        </p:txBody>
      </p:sp>
      <p:sp>
        <p:nvSpPr>
          <p:cNvPr id="18" name="TextBox 2"/>
          <p:cNvSpPr txBox="1"/>
          <p:nvPr/>
        </p:nvSpPr>
        <p:spPr>
          <a:xfrm>
            <a:off x="900598" y="2143996"/>
            <a:ext cx="71180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 smtClean="0"/>
              <a:t>날짜를 선택하면 해당 날짜를 기준으로 미세먼지가 제일 좋은 지역의 순위를 나타냅니다</a:t>
            </a:r>
            <a:r>
              <a:rPr lang="en-US" altLang="ko-KR" sz="2400" dirty="0" smtClean="0"/>
              <a:t>. </a:t>
            </a:r>
            <a:r>
              <a:rPr lang="ko-KR" altLang="en-US" sz="2400" dirty="0" smtClean="0"/>
              <a:t>이 또한 비동기로 처리하였습니다</a:t>
            </a:r>
            <a:r>
              <a:rPr lang="en-US" altLang="ko-KR" sz="2400" dirty="0" smtClean="0"/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3435" y="3381514"/>
            <a:ext cx="7521400" cy="296297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1087" y="6798606"/>
            <a:ext cx="7521400" cy="2865295"/>
          </a:xfrm>
          <a:prstGeom prst="rect">
            <a:avLst/>
          </a:prstGeom>
        </p:spPr>
      </p:pic>
      <p:sp>
        <p:nvSpPr>
          <p:cNvPr id="24" name="아래쪽 화살표 23"/>
          <p:cNvSpPr/>
          <p:nvPr/>
        </p:nvSpPr>
        <p:spPr>
          <a:xfrm>
            <a:off x="4488596" y="6390538"/>
            <a:ext cx="229779" cy="424586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4488596" y="3368787"/>
            <a:ext cx="3734486" cy="513795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4488596" y="6693738"/>
            <a:ext cx="3734486" cy="513795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99574" y="1482457"/>
            <a:ext cx="7003330" cy="8174797"/>
          </a:xfrm>
          <a:prstGeom prst="rect">
            <a:avLst/>
          </a:prstGeom>
        </p:spPr>
      </p:pic>
      <p:sp>
        <p:nvSpPr>
          <p:cNvPr id="38" name="직사각형 37"/>
          <p:cNvSpPr/>
          <p:nvPr/>
        </p:nvSpPr>
        <p:spPr>
          <a:xfrm>
            <a:off x="10509502" y="1405279"/>
            <a:ext cx="7207737" cy="8383306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18028" y="6020294"/>
            <a:ext cx="4427553" cy="3636919"/>
          </a:xfrm>
          <a:prstGeom prst="rect">
            <a:avLst/>
          </a:prstGeom>
        </p:spPr>
      </p:pic>
      <p:sp>
        <p:nvSpPr>
          <p:cNvPr id="39" name="직사각형 38"/>
          <p:cNvSpPr/>
          <p:nvPr/>
        </p:nvSpPr>
        <p:spPr>
          <a:xfrm>
            <a:off x="9647179" y="8035662"/>
            <a:ext cx="3301171" cy="304857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2" name="직선 화살표 연결선 31"/>
          <p:cNvCxnSpPr>
            <a:stCxn id="25" idx="1"/>
            <a:endCxn id="29" idx="1"/>
          </p:cNvCxnSpPr>
          <p:nvPr/>
        </p:nvCxnSpPr>
        <p:spPr>
          <a:xfrm rot="10800000" flipV="1">
            <a:off x="4488596" y="3625684"/>
            <a:ext cx="12700" cy="3324951"/>
          </a:xfrm>
          <a:prstGeom prst="bentConnector3">
            <a:avLst>
              <a:gd name="adj1" fmla="val 27339622"/>
            </a:avLst>
          </a:prstGeom>
          <a:noFill/>
          <a:ln w="38100">
            <a:solidFill>
              <a:srgbClr val="FF0000"/>
            </a:solidFill>
            <a:prstDash val="sysDash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6" name="직선 화살표 연결선 31"/>
          <p:cNvCxnSpPr>
            <a:endCxn id="39" idx="1"/>
          </p:cNvCxnSpPr>
          <p:nvPr/>
        </p:nvCxnSpPr>
        <p:spPr>
          <a:xfrm rot="5400000">
            <a:off x="7555937" y="5234525"/>
            <a:ext cx="5044808" cy="862324"/>
          </a:xfrm>
          <a:prstGeom prst="bentConnector4">
            <a:avLst>
              <a:gd name="adj1" fmla="val 5398"/>
              <a:gd name="adj2" fmla="val 186532"/>
            </a:avLst>
          </a:prstGeom>
          <a:noFill/>
          <a:ln w="38100">
            <a:solidFill>
              <a:srgbClr val="FF0000"/>
            </a:solidFill>
            <a:prstDash val="sysDash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3906649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33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12405" y="2089177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(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12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12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-</a:t>
            </a:r>
            <a:r>
              <a:rPr lang="ko-KR" altLang="en-US" sz="3400" b="1" dirty="0">
                <a:solidFill>
                  <a:srgbClr val="1B1760">
                    <a:alpha val="100000"/>
                  </a:srgbClr>
                </a:solidFill>
                <a:latin typeface="D2Coding"/>
              </a:rPr>
              <a:t>김광섭</a:t>
            </a:r>
          </a:p>
        </p:txBody>
      </p:sp>
      <p:sp>
        <p:nvSpPr>
          <p:cNvPr id="18" name="TextBox 2"/>
          <p:cNvSpPr txBox="1"/>
          <p:nvPr/>
        </p:nvSpPr>
        <p:spPr>
          <a:xfrm>
            <a:off x="911053" y="3092383"/>
            <a:ext cx="118191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 smtClean="0"/>
              <a:t>관광지 목록 중 원하는 날짜와 원하는 관광지의 예측정보 보러 가기를 누르면 선택한 날짜와 관광지의 값을 </a:t>
            </a:r>
            <a:r>
              <a:rPr lang="en-US" altLang="ko-KR" sz="2400" dirty="0" smtClean="0"/>
              <a:t>VO</a:t>
            </a:r>
            <a:r>
              <a:rPr lang="ko-KR" altLang="en-US" sz="2400" dirty="0" smtClean="0"/>
              <a:t>에 담아서 예측 페이지로 전송됩니다</a:t>
            </a:r>
            <a:r>
              <a:rPr lang="en-US" altLang="ko-KR" sz="2400" dirty="0" smtClean="0"/>
              <a:t>. </a:t>
            </a:r>
            <a:r>
              <a:rPr lang="ko-KR" altLang="en-US" sz="2400" dirty="0" smtClean="0"/>
              <a:t>해당 코드입니다</a:t>
            </a:r>
            <a:r>
              <a:rPr lang="en-US" altLang="ko-KR" sz="2400" dirty="0" smtClean="0"/>
              <a:t>.</a:t>
            </a:r>
          </a:p>
        </p:txBody>
      </p:sp>
      <p:sp>
        <p:nvSpPr>
          <p:cNvPr id="24" name="아래쪽 화살표 23"/>
          <p:cNvSpPr/>
          <p:nvPr/>
        </p:nvSpPr>
        <p:spPr>
          <a:xfrm>
            <a:off x="5210689" y="6342435"/>
            <a:ext cx="422303" cy="381353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0224" y="4148749"/>
            <a:ext cx="9478698" cy="2133898"/>
          </a:xfrm>
          <a:prstGeom prst="rect">
            <a:avLst/>
          </a:prstGeom>
        </p:spPr>
      </p:pic>
      <p:sp>
        <p:nvSpPr>
          <p:cNvPr id="29" name="직사각형 28"/>
          <p:cNvSpPr/>
          <p:nvPr/>
        </p:nvSpPr>
        <p:spPr>
          <a:xfrm>
            <a:off x="8506796" y="5232900"/>
            <a:ext cx="1619017" cy="489384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8352" y="6994895"/>
            <a:ext cx="9570055" cy="2329220"/>
          </a:xfrm>
          <a:prstGeom prst="rect">
            <a:avLst/>
          </a:prstGeom>
        </p:spPr>
      </p:pic>
      <p:sp>
        <p:nvSpPr>
          <p:cNvPr id="32" name="직사각형 31"/>
          <p:cNvSpPr/>
          <p:nvPr/>
        </p:nvSpPr>
        <p:spPr>
          <a:xfrm>
            <a:off x="7721285" y="4210007"/>
            <a:ext cx="2102291" cy="498220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3" name="직선 화살표 연결선 31"/>
          <p:cNvCxnSpPr/>
          <p:nvPr/>
        </p:nvCxnSpPr>
        <p:spPr>
          <a:xfrm rot="10800000" flipV="1">
            <a:off x="7102729" y="4471844"/>
            <a:ext cx="618556" cy="2594700"/>
          </a:xfrm>
          <a:prstGeom prst="bentConnector3">
            <a:avLst>
              <a:gd name="adj1" fmla="val 136957"/>
            </a:avLst>
          </a:prstGeom>
          <a:noFill/>
          <a:ln w="38100">
            <a:solidFill>
              <a:srgbClr val="FF0000"/>
            </a:solidFill>
            <a:prstDash val="sysDash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5" name="직사각형 34"/>
          <p:cNvSpPr/>
          <p:nvPr/>
        </p:nvSpPr>
        <p:spPr>
          <a:xfrm>
            <a:off x="7000773" y="6958687"/>
            <a:ext cx="2339777" cy="472745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/>
          <p:cNvSpPr/>
          <p:nvPr/>
        </p:nvSpPr>
        <p:spPr>
          <a:xfrm>
            <a:off x="4526900" y="5431487"/>
            <a:ext cx="1840330" cy="349009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/>
          <p:cNvSpPr/>
          <p:nvPr/>
        </p:nvSpPr>
        <p:spPr>
          <a:xfrm>
            <a:off x="4426536" y="6982168"/>
            <a:ext cx="2102291" cy="498220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1" name="직선 화살표 연결선 31"/>
          <p:cNvCxnSpPr>
            <a:endCxn id="40" idx="1"/>
          </p:cNvCxnSpPr>
          <p:nvPr/>
        </p:nvCxnSpPr>
        <p:spPr>
          <a:xfrm rot="5400000">
            <a:off x="3662006" y="6366384"/>
            <a:ext cx="1629424" cy="100364"/>
          </a:xfrm>
          <a:prstGeom prst="bentConnector4">
            <a:avLst>
              <a:gd name="adj1" fmla="val 1062"/>
              <a:gd name="adj2" fmla="val 327771"/>
            </a:avLst>
          </a:prstGeom>
          <a:noFill/>
          <a:ln w="38100">
            <a:solidFill>
              <a:srgbClr val="FF0000"/>
            </a:solidFill>
            <a:prstDash val="sysDash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58771" y="4615857"/>
            <a:ext cx="7185121" cy="4520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833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marR="0" lvl="0" indent="0" algn="r" defTabSz="39375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>
                    <a:alpha val="100000"/>
                  </a:srgbClr>
                </a:solidFill>
                <a:effectLst/>
                <a:uLnTx/>
                <a:uFillTx/>
                <a:latin typeface="함초롬돋움"/>
                <a:cs typeface="+mn-cs"/>
              </a:rPr>
              <a:t>41</a:t>
            </a:r>
            <a:endParaRPr kumimoji="0" lang="en-US" altLang="en-US" sz="3000" b="1" i="0" u="none" strike="noStrike" kern="1200" cap="none" spc="0" normalizeH="0" baseline="0" noProof="0" dirty="0">
              <a:ln>
                <a:noFill/>
              </a:ln>
              <a:solidFill>
                <a:srgbClr val="FFFFFF">
                  <a:alpha val="100000"/>
                </a:srgbClr>
              </a:solidFill>
              <a:effectLst/>
              <a:uLnTx/>
              <a:uFillTx/>
              <a:latin typeface="D2Coding"/>
              <a:cs typeface="+mn-cs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marR="0" lvl="0" indent="0" algn="ctr" defTabSz="39375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0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100000"/>
                  </a:srgbClr>
                </a:solidFill>
                <a:effectLst/>
                <a:uLnTx/>
                <a:uFillTx/>
                <a:latin typeface="휴먼엑스포"/>
                <a:cs typeface="+mn-cs"/>
              </a:rPr>
              <a:t>4</a:t>
            </a:r>
            <a:r>
              <a: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100000"/>
                  </a:srgbClr>
                </a:solidFill>
                <a:effectLst/>
                <a:uLnTx/>
                <a:uFillTx/>
                <a:latin typeface="휴먼엑스포"/>
                <a:cs typeface="+mn-cs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39626" y="1863412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marR="0" lvl="0" indent="0" algn="l" defTabSz="39375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4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핵심코드</a:t>
            </a:r>
            <a:r>
              <a:rPr kumimoji="0" lang="ko-KR" alt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 및 시행착오(</a:t>
            </a:r>
            <a:r>
              <a:rPr kumimoji="0" lang="en-US" altLang="ko-KR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4</a:t>
            </a:r>
            <a:r>
              <a:rPr kumimoji="0" lang="ko-KR" alt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/</a:t>
            </a:r>
            <a:r>
              <a:rPr kumimoji="0" lang="en-US" altLang="ko-KR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17</a:t>
            </a:r>
            <a:r>
              <a:rPr kumimoji="0" lang="ko-KR" alt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)</a:t>
            </a:r>
            <a:r>
              <a:rPr kumimoji="0" lang="en-US" altLang="ko-KR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-</a:t>
            </a:r>
            <a:r>
              <a:rPr kumimoji="0" lang="ko-KR" alt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김한민</a:t>
            </a:r>
            <a:endParaRPr kumimoji="0" lang="ko-KR" altLang="en-US" sz="3400" b="1" i="0" u="none" strike="noStrike" kern="1200" cap="none" spc="0" normalizeH="0" baseline="0" noProof="0" dirty="0">
              <a:ln>
                <a:noFill/>
              </a:ln>
              <a:solidFill>
                <a:srgbClr val="1B1760">
                  <a:alpha val="100000"/>
                </a:srgbClr>
              </a:solidFill>
              <a:effectLst/>
              <a:uLnTx/>
              <a:uFillTx/>
              <a:latin typeface="D2Coding"/>
              <a:cs typeface="+mn-c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139626" y="2561876"/>
            <a:ext cx="7539804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분석을 하기 위해서 아까 만들어 놓은 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‘date’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를 이용해서 그 달의 평균을 구한다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이제 보령 화력발전소의 미세먼지 발생량의 데이터는 완성입니다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.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?? ??"/>
              <a:cs typeface="+mn-cs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9625" y="4448558"/>
            <a:ext cx="10651463" cy="1042741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3826" y="5886781"/>
            <a:ext cx="10647261" cy="929458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424280" y="2557552"/>
            <a:ext cx="4448916" cy="6867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688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72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7173" name="그림 7172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7174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7175" name="그림 717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7176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7177" name="그림 717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7259" name="TextBox 725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en-US" sz="3000" b="1" dirty="0">
                <a:solidFill>
                  <a:srgbClr val="FFFFFF">
                    <a:alpha val="100000"/>
                  </a:srgbClr>
                </a:solidFill>
                <a:latin typeface="D2Coding"/>
              </a:rPr>
              <a:t>4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39626" y="1863412"/>
            <a:ext cx="3596602" cy="59992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400" b="1" i="0" baseline="0">
                <a:solidFill>
                  <a:srgbClr val="1B1760">
                    <a:alpha val="100000"/>
                  </a:srgbClr>
                </a:solidFill>
                <a:latin typeface="D2Coding"/>
              </a:rPr>
              <a:t>추진배경(1/2)</a:t>
            </a:r>
            <a:endParaRPr kumimoji="0" lang="ko-KR" altLang="en-US" sz="3400" b="1" i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5">
            <a:lum/>
          </a:blip>
          <a:stretch>
            <a:fillRect/>
          </a:stretch>
        </p:blipFill>
        <p:spPr>
          <a:xfrm>
            <a:off x="1292008" y="2853782"/>
            <a:ext cx="6155166" cy="594093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sp>
        <p:nvSpPr>
          <p:cNvPr id="14" name="TextBox 13"/>
          <p:cNvSpPr txBox="1"/>
          <p:nvPr/>
        </p:nvSpPr>
        <p:spPr>
          <a:xfrm>
            <a:off x="7994799" y="6426606"/>
            <a:ext cx="9213742" cy="301727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Arial"/>
              <a:buBlip>
                <a:blip r:embed="rId6"/>
              </a:buBlip>
              <a:defRPr/>
            </a:pPr>
            <a:r>
              <a:rPr kumimoji="1" lang="ko-KR" altLang="en-US" sz="2500" b="0" i="0" baseline="0">
                <a:solidFill>
                  <a:srgbClr val="000000">
                    <a:alpha val="100000"/>
                  </a:srgbClr>
                </a:solidFill>
                <a:latin typeface="D2Coding"/>
              </a:rPr>
              <a:t>미세먼지란 지름이 10㎍(마이크로미터) 미만의 크기 입자로, 2.5㎍ 미만의 초미세먼지의 경우 코점막을 통해 걸러지지 않아 </a:t>
            </a:r>
            <a:r>
              <a:rPr kumimoji="0" lang="ko-KR" altLang="en-US" sz="2500" b="1" i="0" baseline="0">
                <a:solidFill>
                  <a:srgbClr val="4F81BD">
                    <a:alpha val="100000"/>
                  </a:srgbClr>
                </a:solidFill>
                <a:latin typeface="D2Coding"/>
              </a:rPr>
              <a:t>발암물질로 규정(WHO)</a:t>
            </a:r>
            <a:r>
              <a:rPr kumimoji="1" lang="ko-KR" altLang="en-US" sz="2500" b="0" i="0" baseline="0">
                <a:solidFill>
                  <a:srgbClr val="000000">
                    <a:alpha val="100000"/>
                  </a:srgbClr>
                </a:solidFill>
                <a:latin typeface="D2Coding"/>
              </a:rPr>
              <a:t>되었으며, </a:t>
            </a:r>
            <a:r>
              <a:rPr kumimoji="0" lang="ko-KR" altLang="en-US" sz="2500" b="1" i="0" baseline="0">
                <a:solidFill>
                  <a:srgbClr val="4F81BD">
                    <a:alpha val="100000"/>
                  </a:srgbClr>
                </a:solidFill>
                <a:latin typeface="D2Coding"/>
              </a:rPr>
              <a:t>암 외에도 심혈관 질환, 폐질환 등 여러 질병을 유발</a:t>
            </a:r>
            <a:r>
              <a:rPr kumimoji="1" lang="ko-KR" altLang="en-US" sz="2500" b="0" i="0" baseline="0">
                <a:solidFill>
                  <a:srgbClr val="000000">
                    <a:alpha val="100000"/>
                  </a:srgbClr>
                </a:solidFill>
                <a:latin typeface="D2Coding"/>
              </a:rPr>
              <a:t>한다는 많은 연구 결과가 발표</a:t>
            </a:r>
          </a:p>
          <a:p>
            <a:pPr marL="0" lvl="0" indent="0" algn="l" defTabSz="393752" rtl="0" eaLnBrk="1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Arial"/>
              <a:buBlip>
                <a:blip r:embed="rId6"/>
              </a:buBlip>
              <a:defRPr/>
            </a:pPr>
            <a:endParaRPr kumimoji="0" lang="ko-KR" altLang="en-US" sz="2500" b="0" i="0" baseline="0">
              <a:solidFill>
                <a:srgbClr val="000000">
                  <a:alpha val="100000"/>
                </a:srgbClr>
              </a:solidFill>
              <a:latin typeface="D2Coding"/>
            </a:endParaRPr>
          </a:p>
          <a:p>
            <a:pPr marL="0" lvl="0" indent="0" algn="l" defTabSz="393752" rtl="0" eaLnBrk="1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Arial"/>
              <a:buBlip>
                <a:blip r:embed="rId6"/>
              </a:buBlip>
              <a:defRPr/>
            </a:pPr>
            <a:r>
              <a:rPr kumimoji="0" lang="ko-KR" altLang="en-US" sz="2500" b="1" i="0" baseline="0">
                <a:solidFill>
                  <a:srgbClr val="6182D6">
                    <a:alpha val="100000"/>
                  </a:srgbClr>
                </a:solidFill>
                <a:latin typeface="D2Coding"/>
              </a:rPr>
              <a:t>어린이, 노인, 호흡기 질환자 등 </a:t>
            </a:r>
            <a:r>
              <a:rPr kumimoji="0" lang="ko-KR" altLang="en-US" sz="2500" b="1" i="0" baseline="0">
                <a:solidFill>
                  <a:srgbClr val="4F81BD">
                    <a:alpha val="100000"/>
                  </a:srgbClr>
                </a:solidFill>
                <a:latin typeface="D2Coding"/>
              </a:rPr>
              <a:t>민감군은</a:t>
            </a:r>
            <a:r>
              <a:rPr kumimoji="0" lang="ko-KR" altLang="en-US" sz="2500" b="0" i="0" baseline="0">
                <a:solidFill>
                  <a:srgbClr val="000000">
                    <a:alpha val="100000"/>
                  </a:srgbClr>
                </a:solidFill>
                <a:latin typeface="D2Coding"/>
              </a:rPr>
              <a:t> 일반인보다 더욱 각별한 주의가 필요!</a:t>
            </a:r>
            <a:endParaRPr kumimoji="0" lang="ko-KR" altLang="en-US" sz="2500" b="0" i="0">
              <a:solidFill>
                <a:srgbClr val="00000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39626" y="8947102"/>
            <a:ext cx="6626600" cy="30777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1400" b="1" i="0" baseline="0" dirty="0">
                <a:solidFill>
                  <a:srgbClr val="404040">
                    <a:alpha val="100000"/>
                  </a:srgbClr>
                </a:solidFill>
                <a:latin typeface="D2Coding"/>
              </a:rPr>
              <a:t>*사진: 미세먼지 </a:t>
            </a:r>
            <a:r>
              <a:rPr kumimoji="0" lang="ko-KR" altLang="en-US" sz="1400" b="1" i="0" baseline="0" dirty="0">
                <a:solidFill>
                  <a:srgbClr val="404040">
                    <a:alpha val="100000"/>
                  </a:srgbClr>
                </a:solidFill>
                <a:latin typeface="Arial"/>
              </a:rPr>
              <a:t>‘</a:t>
            </a:r>
            <a:r>
              <a:rPr kumimoji="0" lang="ko-KR" altLang="en-US" sz="1400" b="1" i="0" baseline="0" dirty="0">
                <a:solidFill>
                  <a:srgbClr val="404040">
                    <a:alpha val="100000"/>
                  </a:srgbClr>
                </a:solidFill>
                <a:latin typeface="D2Coding"/>
              </a:rPr>
              <a:t>나쁨</a:t>
            </a:r>
            <a:r>
              <a:rPr kumimoji="0" lang="ko-KR" altLang="en-US" sz="1400" b="1" i="0" baseline="0" dirty="0">
                <a:solidFill>
                  <a:srgbClr val="404040">
                    <a:alpha val="100000"/>
                  </a:srgbClr>
                </a:solidFill>
                <a:latin typeface="Arial"/>
              </a:rPr>
              <a:t>’</a:t>
            </a:r>
            <a:r>
              <a:rPr kumimoji="0" lang="ko-KR" altLang="en-US" sz="1400" b="1" i="0" baseline="0" dirty="0">
                <a:solidFill>
                  <a:srgbClr val="404040">
                    <a:alpha val="100000"/>
                  </a:srgbClr>
                </a:solidFill>
                <a:latin typeface="D2Coding"/>
              </a:rPr>
              <a:t> 수준을 보인 서울 종로 일대(2023)</a:t>
            </a:r>
            <a:endParaRPr kumimoji="0" lang="ko-KR" altLang="en-US" sz="1400" b="1" i="0" dirty="0">
              <a:solidFill>
                <a:srgbClr val="404040">
                  <a:alpha val="100000"/>
                </a:srgbClr>
              </a:solidFill>
              <a:latin typeface="D2Coding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7">
            <a:lum/>
          </a:blip>
          <a:stretch>
            <a:fillRect/>
          </a:stretch>
        </p:blipFill>
        <p:spPr>
          <a:xfrm>
            <a:off x="7994799" y="2853782"/>
            <a:ext cx="8832788" cy="3337943"/>
          </a:xfrm>
          <a:prstGeom prst="rect">
            <a:avLst/>
          </a:prstGeom>
          <a:noFill/>
          <a:ln w="38346" cap="flat" cmpd="sng" algn="ctr">
            <a:solidFill>
              <a:srgbClr val="DFE6F7"/>
            </a:solidFill>
            <a:prstDash val="solid"/>
            <a:round/>
            <a:headEnd w="med" len="med"/>
            <a:tailEnd w="med" len="med"/>
          </a:ln>
        </p:spPr>
      </p:pic>
      <p:sp>
        <p:nvSpPr>
          <p:cNvPr id="17" name="TextBox 16"/>
          <p:cNvSpPr txBox="1"/>
          <p:nvPr/>
        </p:nvSpPr>
        <p:spPr>
          <a:xfrm>
            <a:off x="1063435" y="568222"/>
            <a:ext cx="4645748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ko-KR" sz="3000" b="1" i="0" baseline="0" dirty="0" smtClean="0">
                <a:solidFill>
                  <a:srgbClr val="FFFFFF">
                    <a:alpha val="100000"/>
                  </a:srgbClr>
                </a:solidFill>
                <a:latin typeface="D2Coding"/>
              </a:rPr>
              <a:t>2</a:t>
            </a:r>
            <a:r>
              <a:rPr kumimoji="0" lang="ko-KR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D2Coding"/>
              </a:rPr>
              <a:t>. 배경 및 필요성</a:t>
            </a:r>
            <a:endParaRPr kumimoji="0" lang="ko-KR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</p:spTree>
    <p:extLst>
      <p:ext uri="{BB962C8B-B14F-4D97-AF65-F5344CB8AC3E}">
        <p14:creationId xmlns:p14="http://schemas.microsoft.com/office/powerpoint/2010/main" val="3299289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marR="0" lvl="0" indent="0" algn="r" defTabSz="39375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>
                    <a:alpha val="100000"/>
                  </a:srgbClr>
                </a:solidFill>
                <a:effectLst/>
                <a:uLnTx/>
                <a:uFillTx/>
                <a:latin typeface="함초롬돋움"/>
                <a:cs typeface="+mn-cs"/>
              </a:rPr>
              <a:t>42</a:t>
            </a:r>
            <a:endParaRPr kumimoji="0" lang="en-US" altLang="en-US" sz="3000" b="1" i="0" u="none" strike="noStrike" kern="1200" cap="none" spc="0" normalizeH="0" baseline="0" noProof="0" dirty="0">
              <a:ln>
                <a:noFill/>
              </a:ln>
              <a:solidFill>
                <a:srgbClr val="FFFFFF">
                  <a:alpha val="100000"/>
                </a:srgbClr>
              </a:solidFill>
              <a:effectLst/>
              <a:uLnTx/>
              <a:uFillTx/>
              <a:latin typeface="D2Coding"/>
              <a:cs typeface="+mn-cs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marR="0" lvl="0" indent="0" algn="ctr" defTabSz="39375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0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100000"/>
                  </a:srgbClr>
                </a:solidFill>
                <a:effectLst/>
                <a:uLnTx/>
                <a:uFillTx/>
                <a:latin typeface="휴먼엑스포"/>
                <a:cs typeface="+mn-cs"/>
              </a:rPr>
              <a:t>4</a:t>
            </a:r>
            <a:r>
              <a: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100000"/>
                  </a:srgbClr>
                </a:solidFill>
                <a:effectLst/>
                <a:uLnTx/>
                <a:uFillTx/>
                <a:latin typeface="휴먼엑스포"/>
                <a:cs typeface="+mn-cs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39626" y="1863412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marR="0" lvl="0" indent="0" algn="l" defTabSz="39375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4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핵심코드</a:t>
            </a:r>
            <a:r>
              <a:rPr kumimoji="0" lang="ko-KR" alt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 및 시행착오(</a:t>
            </a:r>
            <a:r>
              <a:rPr kumimoji="0" lang="en-US" altLang="ko-KR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5</a:t>
            </a:r>
            <a:r>
              <a:rPr kumimoji="0" lang="ko-KR" alt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/</a:t>
            </a:r>
            <a:r>
              <a:rPr kumimoji="0" lang="en-US" altLang="ko-KR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17</a:t>
            </a:r>
            <a:r>
              <a:rPr kumimoji="0" lang="ko-KR" alt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)</a:t>
            </a:r>
            <a:r>
              <a:rPr kumimoji="0" lang="en-US" altLang="ko-KR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-</a:t>
            </a:r>
            <a:r>
              <a:rPr kumimoji="0" lang="ko-KR" alt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김한민</a:t>
            </a:r>
            <a:endParaRPr kumimoji="0" lang="ko-KR" altLang="en-US" sz="3400" b="1" i="0" u="none" strike="noStrike" kern="1200" cap="none" spc="0" normalizeH="0" baseline="0" noProof="0" dirty="0">
              <a:ln>
                <a:noFill/>
              </a:ln>
              <a:solidFill>
                <a:srgbClr val="1B1760">
                  <a:alpha val="100000"/>
                </a:srgbClr>
              </a:solidFill>
              <a:effectLst/>
              <a:uLnTx/>
              <a:uFillTx/>
              <a:latin typeface="D2Coding"/>
              <a:cs typeface="+mn-c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139626" y="2561876"/>
            <a:ext cx="7539804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이제 보령화력발전소 주변 지역 미세먼지 정보가 필요합니다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. 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아까와 같은 형식으로 만들어 주겠습니다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먼저 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csv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파일로 가지고 왔습니다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.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?? ??"/>
              <a:cs typeface="+mn-cs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2108" y="3882668"/>
            <a:ext cx="13544108" cy="1256863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2108" y="5243840"/>
            <a:ext cx="8685254" cy="4308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604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marR="0" lvl="0" indent="0" algn="r" defTabSz="39375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>
                    <a:alpha val="100000"/>
                  </a:srgbClr>
                </a:solidFill>
                <a:effectLst/>
                <a:uLnTx/>
                <a:uFillTx/>
                <a:latin typeface="함초롬돋움"/>
                <a:cs typeface="+mn-cs"/>
              </a:rPr>
              <a:t>43</a:t>
            </a:r>
            <a:endParaRPr kumimoji="0" lang="en-US" altLang="en-US" sz="3000" b="1" i="0" u="none" strike="noStrike" kern="1200" cap="none" spc="0" normalizeH="0" baseline="0" noProof="0" dirty="0">
              <a:ln>
                <a:noFill/>
              </a:ln>
              <a:solidFill>
                <a:srgbClr val="FFFFFF">
                  <a:alpha val="100000"/>
                </a:srgbClr>
              </a:solidFill>
              <a:effectLst/>
              <a:uLnTx/>
              <a:uFillTx/>
              <a:latin typeface="D2Coding"/>
              <a:cs typeface="+mn-cs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marR="0" lvl="0" indent="0" algn="ctr" defTabSz="39375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0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100000"/>
                  </a:srgbClr>
                </a:solidFill>
                <a:effectLst/>
                <a:uLnTx/>
                <a:uFillTx/>
                <a:latin typeface="휴먼엑스포"/>
                <a:cs typeface="+mn-cs"/>
              </a:rPr>
              <a:t>4</a:t>
            </a:r>
            <a:r>
              <a: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100000"/>
                  </a:srgbClr>
                </a:solidFill>
                <a:effectLst/>
                <a:uLnTx/>
                <a:uFillTx/>
                <a:latin typeface="휴먼엑스포"/>
                <a:cs typeface="+mn-cs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39626" y="1863412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marR="0" lvl="0" indent="0" algn="l" defTabSz="39375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4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핵심코드</a:t>
            </a:r>
            <a:r>
              <a:rPr kumimoji="0" lang="ko-KR" alt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 및 시행착오(</a:t>
            </a:r>
            <a:r>
              <a:rPr kumimoji="0" lang="en-US" altLang="ko-KR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6</a:t>
            </a:r>
            <a:r>
              <a:rPr kumimoji="0" lang="ko-KR" alt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/</a:t>
            </a:r>
            <a:r>
              <a:rPr kumimoji="0" lang="en-US" altLang="ko-KR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17</a:t>
            </a:r>
            <a:r>
              <a:rPr kumimoji="0" lang="ko-KR" alt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)</a:t>
            </a:r>
            <a:r>
              <a:rPr kumimoji="0" lang="en-US" altLang="ko-KR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-</a:t>
            </a:r>
            <a:r>
              <a:rPr kumimoji="0" lang="ko-KR" alt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김한민</a:t>
            </a:r>
            <a:endParaRPr kumimoji="0" lang="ko-KR" altLang="en-US" sz="3400" b="1" i="0" u="none" strike="noStrike" kern="1200" cap="none" spc="0" normalizeH="0" baseline="0" noProof="0" dirty="0">
              <a:ln>
                <a:noFill/>
              </a:ln>
              <a:solidFill>
                <a:srgbClr val="1B1760">
                  <a:alpha val="100000"/>
                </a:srgbClr>
              </a:solidFill>
              <a:effectLst/>
              <a:uLnTx/>
              <a:uFillTx/>
              <a:latin typeface="D2Coding"/>
              <a:cs typeface="+mn-c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139625" y="2561876"/>
            <a:ext cx="1078420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가지고온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 파일을 아까와 같이 년과 월로 되게 만들어 주겠습니다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.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?? ??"/>
              <a:cs typeface="+mn-cs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9626" y="3778899"/>
            <a:ext cx="9834550" cy="763697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39626" y="5220919"/>
            <a:ext cx="9293662" cy="878417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39626" y="6797110"/>
            <a:ext cx="10784205" cy="720014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39626" y="8200148"/>
            <a:ext cx="10145362" cy="916750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989258" y="3454515"/>
            <a:ext cx="2014465" cy="5945921"/>
          </a:xfrm>
          <a:prstGeom prst="rect">
            <a:avLst/>
          </a:prstGeom>
          <a:ln w="28575">
            <a:solidFill>
              <a:srgbClr val="FF0000"/>
            </a:solidFill>
            <a:prstDash val="sysDash"/>
          </a:ln>
        </p:spPr>
      </p:pic>
      <p:sp>
        <p:nvSpPr>
          <p:cNvPr id="2" name="아래쪽 화살표 1"/>
          <p:cNvSpPr/>
          <p:nvPr/>
        </p:nvSpPr>
        <p:spPr>
          <a:xfrm>
            <a:off x="5479378" y="4726748"/>
            <a:ext cx="732929" cy="260355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?? ??"/>
              <a:cs typeface="+mn-cs"/>
            </a:endParaRPr>
          </a:p>
        </p:txBody>
      </p:sp>
      <p:sp>
        <p:nvSpPr>
          <p:cNvPr id="27" name="아래쪽 화살표 26"/>
          <p:cNvSpPr/>
          <p:nvPr/>
        </p:nvSpPr>
        <p:spPr>
          <a:xfrm>
            <a:off x="5479377" y="6347940"/>
            <a:ext cx="732929" cy="260355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?? ??"/>
              <a:cs typeface="+mn-cs"/>
            </a:endParaRPr>
          </a:p>
        </p:txBody>
      </p:sp>
      <p:sp>
        <p:nvSpPr>
          <p:cNvPr id="28" name="아래쪽 화살표 27"/>
          <p:cNvSpPr/>
          <p:nvPr/>
        </p:nvSpPr>
        <p:spPr>
          <a:xfrm>
            <a:off x="5477841" y="7758018"/>
            <a:ext cx="732929" cy="260355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?? ??"/>
              <a:cs typeface="+mn-cs"/>
            </a:endParaRPr>
          </a:p>
        </p:txBody>
      </p:sp>
      <p:cxnSp>
        <p:nvCxnSpPr>
          <p:cNvPr id="9" name="구부러진 연결선 8"/>
          <p:cNvCxnSpPr/>
          <p:nvPr/>
        </p:nvCxnSpPr>
        <p:spPr>
          <a:xfrm flipV="1">
            <a:off x="11284988" y="6435498"/>
            <a:ext cx="3704270" cy="2223025"/>
          </a:xfrm>
          <a:prstGeom prst="curvedConnector3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0562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marR="0" lvl="0" indent="0" algn="r" defTabSz="39375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>
                    <a:alpha val="100000"/>
                  </a:srgbClr>
                </a:solidFill>
                <a:effectLst/>
                <a:uLnTx/>
                <a:uFillTx/>
                <a:latin typeface="함초롬돋움"/>
                <a:cs typeface="+mn-cs"/>
              </a:rPr>
              <a:t>44</a:t>
            </a:r>
            <a:endParaRPr kumimoji="0" lang="en-US" altLang="en-US" sz="3000" b="1" i="0" u="none" strike="noStrike" kern="1200" cap="none" spc="0" normalizeH="0" baseline="0" noProof="0" dirty="0">
              <a:ln>
                <a:noFill/>
              </a:ln>
              <a:solidFill>
                <a:srgbClr val="FFFFFF">
                  <a:alpha val="100000"/>
                </a:srgbClr>
              </a:solidFill>
              <a:effectLst/>
              <a:uLnTx/>
              <a:uFillTx/>
              <a:latin typeface="D2Coding"/>
              <a:cs typeface="+mn-cs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marR="0" lvl="0" indent="0" algn="ctr" defTabSz="39375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0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100000"/>
                  </a:srgbClr>
                </a:solidFill>
                <a:effectLst/>
                <a:uLnTx/>
                <a:uFillTx/>
                <a:latin typeface="휴먼엑스포"/>
                <a:cs typeface="+mn-cs"/>
              </a:rPr>
              <a:t>4</a:t>
            </a:r>
            <a:r>
              <a: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100000"/>
                  </a:srgbClr>
                </a:solidFill>
                <a:effectLst/>
                <a:uLnTx/>
                <a:uFillTx/>
                <a:latin typeface="휴먼엑스포"/>
                <a:cs typeface="+mn-cs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39626" y="1863412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marR="0" lvl="0" indent="0" algn="l" defTabSz="39375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4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핵심코드</a:t>
            </a:r>
            <a:r>
              <a:rPr kumimoji="0" lang="ko-KR" alt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 및 시행착오(</a:t>
            </a:r>
            <a:r>
              <a:rPr kumimoji="0" lang="en-US" altLang="ko-KR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7</a:t>
            </a:r>
            <a:r>
              <a:rPr kumimoji="0" lang="ko-KR" alt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/</a:t>
            </a:r>
            <a:r>
              <a:rPr kumimoji="0" lang="en-US" altLang="ko-KR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17</a:t>
            </a:r>
            <a:r>
              <a:rPr kumimoji="0" lang="ko-KR" alt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)</a:t>
            </a:r>
            <a:r>
              <a:rPr kumimoji="0" lang="en-US" altLang="ko-KR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-</a:t>
            </a:r>
            <a:r>
              <a:rPr kumimoji="0" lang="ko-KR" alt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김한민</a:t>
            </a:r>
            <a:endParaRPr kumimoji="0" lang="ko-KR" altLang="en-US" sz="3400" b="1" i="0" u="none" strike="noStrike" kern="1200" cap="none" spc="0" normalizeH="0" baseline="0" noProof="0" dirty="0">
              <a:ln>
                <a:noFill/>
              </a:ln>
              <a:solidFill>
                <a:srgbClr val="1B1760">
                  <a:alpha val="100000"/>
                </a:srgbClr>
              </a:solidFill>
              <a:effectLst/>
              <a:uLnTx/>
              <a:uFillTx/>
              <a:latin typeface="D2Coding"/>
              <a:cs typeface="+mn-c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139626" y="2561876"/>
            <a:ext cx="7539804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이제 만들어진 데이터들을 </a:t>
            </a:r>
            <a:r>
              <a:rPr kumimoji="0" lang="en-US" altLang="ko-KR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concat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함수로 결합합니다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.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?? ??"/>
              <a:cs typeface="+mn-cs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6"/>
          <a:srcRect l="2945" t="2116" b="58503"/>
          <a:stretch/>
        </p:blipFill>
        <p:spPr>
          <a:xfrm>
            <a:off x="1139626" y="3106452"/>
            <a:ext cx="15026930" cy="1981564"/>
          </a:xfrm>
          <a:prstGeom prst="rect">
            <a:avLst/>
          </a:prstGeom>
          <a:ln w="28575">
            <a:solidFill>
              <a:srgbClr val="FF0000"/>
            </a:solidFill>
            <a:prstDash val="sysDash"/>
          </a:ln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39624" y="3669360"/>
            <a:ext cx="8216536" cy="5992958"/>
          </a:xfrm>
          <a:prstGeom prst="rect">
            <a:avLst/>
          </a:prstGeom>
          <a:ln w="28575">
            <a:solidFill>
              <a:srgbClr val="FF0000"/>
            </a:solidFill>
            <a:prstDash val="sysDash"/>
          </a:ln>
        </p:spPr>
      </p:pic>
      <p:sp>
        <p:nvSpPr>
          <p:cNvPr id="2" name="위로 굽은 화살표 1"/>
          <p:cNvSpPr/>
          <p:nvPr/>
        </p:nvSpPr>
        <p:spPr>
          <a:xfrm rot="5400000">
            <a:off x="5029432" y="5233595"/>
            <a:ext cx="2058964" cy="2956484"/>
          </a:xfrm>
          <a:prstGeom prst="bentUpArrow">
            <a:avLst>
              <a:gd name="adj1" fmla="val 25000"/>
              <a:gd name="adj2" fmla="val 27429"/>
              <a:gd name="adj3" fmla="val 27429"/>
            </a:avLst>
          </a:prstGeom>
          <a:solidFill>
            <a:srgbClr val="D9D9D9"/>
          </a:solidFill>
          <a:ln w="28575">
            <a:solidFill>
              <a:srgbClr val="89B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?? ??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70135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marR="0" lvl="0" indent="0" algn="r" defTabSz="39375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>
                    <a:alpha val="100000"/>
                  </a:srgbClr>
                </a:solidFill>
                <a:effectLst/>
                <a:uLnTx/>
                <a:uFillTx/>
                <a:latin typeface="함초롬돋움"/>
                <a:cs typeface="+mn-cs"/>
              </a:rPr>
              <a:t>44</a:t>
            </a:r>
            <a:endParaRPr kumimoji="0" lang="en-US" altLang="en-US" sz="3000" b="1" i="0" u="none" strike="noStrike" kern="1200" cap="none" spc="0" normalizeH="0" baseline="0" noProof="0" dirty="0">
              <a:ln>
                <a:noFill/>
              </a:ln>
              <a:solidFill>
                <a:srgbClr val="FFFFFF">
                  <a:alpha val="100000"/>
                </a:srgbClr>
              </a:solidFill>
              <a:effectLst/>
              <a:uLnTx/>
              <a:uFillTx/>
              <a:latin typeface="D2Coding"/>
              <a:cs typeface="+mn-cs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marR="0" lvl="0" indent="0" algn="ctr" defTabSz="39375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0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100000"/>
                  </a:srgbClr>
                </a:solidFill>
                <a:effectLst/>
                <a:uLnTx/>
                <a:uFillTx/>
                <a:latin typeface="휴먼엑스포"/>
                <a:cs typeface="+mn-cs"/>
              </a:rPr>
              <a:t>4</a:t>
            </a:r>
            <a:r>
              <a: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100000"/>
                  </a:srgbClr>
                </a:solidFill>
                <a:effectLst/>
                <a:uLnTx/>
                <a:uFillTx/>
                <a:latin typeface="휴먼엑스포"/>
                <a:cs typeface="+mn-cs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39626" y="1863412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marR="0" lvl="0" indent="0" algn="l" defTabSz="39375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4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핵심코드</a:t>
            </a:r>
            <a:r>
              <a:rPr kumimoji="0" lang="ko-KR" alt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 및 시행착오(</a:t>
            </a:r>
            <a:r>
              <a:rPr kumimoji="0" lang="en-US" altLang="ko-KR" sz="3400" b="1" i="0" u="none" strike="noStrike" kern="1200" cap="none" spc="0" normalizeH="0" baseline="0" noProof="0" dirty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8</a:t>
            </a:r>
            <a:r>
              <a:rPr kumimoji="0" lang="ko-KR" alt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/</a:t>
            </a:r>
            <a:r>
              <a:rPr kumimoji="0" lang="en-US" altLang="ko-KR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17</a:t>
            </a:r>
            <a:r>
              <a:rPr kumimoji="0" lang="ko-KR" alt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)</a:t>
            </a:r>
            <a:r>
              <a:rPr kumimoji="0" lang="en-US" altLang="ko-KR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-</a:t>
            </a:r>
            <a:r>
              <a:rPr kumimoji="0" lang="ko-KR" alt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김한민</a:t>
            </a:r>
            <a:endParaRPr kumimoji="0" lang="ko-KR" altLang="en-US" sz="3400" b="1" i="0" u="none" strike="noStrike" kern="1200" cap="none" spc="0" normalizeH="0" baseline="0" noProof="0" dirty="0">
              <a:ln>
                <a:noFill/>
              </a:ln>
              <a:solidFill>
                <a:srgbClr val="1B1760">
                  <a:alpha val="100000"/>
                </a:srgbClr>
              </a:solidFill>
              <a:effectLst/>
              <a:uLnTx/>
              <a:uFillTx/>
              <a:latin typeface="D2Coding"/>
              <a:cs typeface="+mn-c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139626" y="2561876"/>
            <a:ext cx="7539804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이제 상관계수를 확인하고 좀더 직관적으로 확인하기 위해 라인 그래프를 그려보겠습니다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.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?? ??"/>
              <a:cs typeface="+mn-cs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9625" y="3743001"/>
            <a:ext cx="7470805" cy="2844596"/>
          </a:xfrm>
          <a:prstGeom prst="rect">
            <a:avLst/>
          </a:prstGeom>
          <a:ln w="28575">
            <a:solidFill>
              <a:srgbClr val="FF0000"/>
            </a:solidFill>
            <a:prstDash val="sysDash"/>
          </a:ln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40321" y="2319613"/>
            <a:ext cx="8848567" cy="6400893"/>
          </a:xfrm>
          <a:prstGeom prst="rect">
            <a:avLst/>
          </a:prstGeom>
          <a:ln w="28575">
            <a:solidFill>
              <a:srgbClr val="FF0000"/>
            </a:solidFill>
            <a:prstDash val="sysDash"/>
          </a:ln>
        </p:spPr>
      </p:pic>
    </p:spTree>
    <p:extLst>
      <p:ext uri="{BB962C8B-B14F-4D97-AF65-F5344CB8AC3E}">
        <p14:creationId xmlns:p14="http://schemas.microsoft.com/office/powerpoint/2010/main" val="2126918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marR="0" lvl="0" indent="0" algn="r" defTabSz="39375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>
                    <a:alpha val="100000"/>
                  </a:srgbClr>
                </a:solidFill>
                <a:effectLst/>
                <a:uLnTx/>
                <a:uFillTx/>
                <a:latin typeface="함초롬돋움"/>
                <a:cs typeface="+mn-cs"/>
              </a:rPr>
              <a:t>44</a:t>
            </a:r>
            <a:endParaRPr kumimoji="0" lang="en-US" altLang="en-US" sz="3000" b="1" i="0" u="none" strike="noStrike" kern="1200" cap="none" spc="0" normalizeH="0" baseline="0" noProof="0" dirty="0">
              <a:ln>
                <a:noFill/>
              </a:ln>
              <a:solidFill>
                <a:srgbClr val="FFFFFF">
                  <a:alpha val="100000"/>
                </a:srgbClr>
              </a:solidFill>
              <a:effectLst/>
              <a:uLnTx/>
              <a:uFillTx/>
              <a:latin typeface="D2Coding"/>
              <a:cs typeface="+mn-cs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marR="0" lvl="0" indent="0" algn="ctr" defTabSz="39375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0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100000"/>
                  </a:srgbClr>
                </a:solidFill>
                <a:effectLst/>
                <a:uLnTx/>
                <a:uFillTx/>
                <a:latin typeface="휴먼엑스포"/>
                <a:cs typeface="+mn-cs"/>
              </a:rPr>
              <a:t>4</a:t>
            </a:r>
            <a:r>
              <a: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100000"/>
                  </a:srgbClr>
                </a:solidFill>
                <a:effectLst/>
                <a:uLnTx/>
                <a:uFillTx/>
                <a:latin typeface="휴먼엑스포"/>
                <a:cs typeface="+mn-cs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39626" y="1863412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marR="0" lvl="0" indent="0" algn="l" defTabSz="39375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4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핵심코드</a:t>
            </a:r>
            <a:r>
              <a:rPr kumimoji="0" lang="ko-KR" alt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 및 시행착오(</a:t>
            </a:r>
            <a:r>
              <a:rPr kumimoji="0" lang="en-US" altLang="ko-KR" sz="3400" b="1" i="0" u="none" strike="noStrike" kern="1200" cap="none" spc="0" normalizeH="0" baseline="0" noProof="0" dirty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9</a:t>
            </a:r>
            <a:r>
              <a:rPr kumimoji="0" lang="ko-KR" alt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/</a:t>
            </a:r>
            <a:r>
              <a:rPr kumimoji="0" lang="en-US" altLang="ko-KR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17</a:t>
            </a:r>
            <a:r>
              <a:rPr kumimoji="0" lang="ko-KR" alt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)</a:t>
            </a:r>
            <a:r>
              <a:rPr kumimoji="0" lang="en-US" altLang="ko-KR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-</a:t>
            </a:r>
            <a:r>
              <a:rPr kumimoji="0" lang="ko-KR" alt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김한민</a:t>
            </a:r>
            <a:endParaRPr kumimoji="0" lang="ko-KR" altLang="en-US" sz="3400" b="1" i="0" u="none" strike="noStrike" kern="1200" cap="none" spc="0" normalizeH="0" baseline="0" noProof="0" dirty="0">
              <a:ln>
                <a:noFill/>
              </a:ln>
              <a:solidFill>
                <a:srgbClr val="1B1760">
                  <a:alpha val="100000"/>
                </a:srgbClr>
              </a:solidFill>
              <a:effectLst/>
              <a:uLnTx/>
              <a:uFillTx/>
              <a:latin typeface="D2Coding"/>
              <a:cs typeface="+mn-c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139625" y="2561876"/>
            <a:ext cx="6688335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바람의 영향과 지역간의 차이가 있을 수 있어서 보령의 주변의 지역까지 한번에 비교해보겠습니다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.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?? ??"/>
              <a:cs typeface="+mn-cs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625" y="3882291"/>
            <a:ext cx="6854815" cy="5761096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94440" y="2632354"/>
            <a:ext cx="9485586" cy="3501933"/>
          </a:xfrm>
          <a:prstGeom prst="rect">
            <a:avLst/>
          </a:prstGeom>
          <a:ln w="28575">
            <a:solidFill>
              <a:srgbClr val="FF0000"/>
            </a:solidFill>
            <a:prstDash val="sysDash"/>
          </a:ln>
        </p:spPr>
      </p:pic>
    </p:spTree>
    <p:extLst>
      <p:ext uri="{BB962C8B-B14F-4D97-AF65-F5344CB8AC3E}">
        <p14:creationId xmlns:p14="http://schemas.microsoft.com/office/powerpoint/2010/main" val="2681135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marR="0" lvl="0" indent="0" algn="r" defTabSz="39375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>
                    <a:alpha val="100000"/>
                  </a:srgbClr>
                </a:solidFill>
                <a:effectLst/>
                <a:uLnTx/>
                <a:uFillTx/>
                <a:latin typeface="함초롬돋움"/>
                <a:cs typeface="+mn-cs"/>
              </a:rPr>
              <a:t>45</a:t>
            </a:r>
            <a:endParaRPr kumimoji="0" lang="en-US" altLang="en-US" sz="3000" b="1" i="0" u="none" strike="noStrike" kern="1200" cap="none" spc="0" normalizeH="0" baseline="0" noProof="0" dirty="0">
              <a:ln>
                <a:noFill/>
              </a:ln>
              <a:solidFill>
                <a:srgbClr val="FFFFFF">
                  <a:alpha val="100000"/>
                </a:srgbClr>
              </a:solidFill>
              <a:effectLst/>
              <a:uLnTx/>
              <a:uFillTx/>
              <a:latin typeface="D2Coding"/>
              <a:cs typeface="+mn-cs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marR="0" lvl="0" indent="0" algn="ctr" defTabSz="39375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0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100000"/>
                  </a:srgbClr>
                </a:solidFill>
                <a:effectLst/>
                <a:uLnTx/>
                <a:uFillTx/>
                <a:latin typeface="휴먼엑스포"/>
                <a:cs typeface="+mn-cs"/>
              </a:rPr>
              <a:t>4</a:t>
            </a:r>
            <a:r>
              <a: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100000"/>
                  </a:srgbClr>
                </a:solidFill>
                <a:effectLst/>
                <a:uLnTx/>
                <a:uFillTx/>
                <a:latin typeface="휴먼엑스포"/>
                <a:cs typeface="+mn-cs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39626" y="1863412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marR="0" lvl="0" indent="0" algn="l" defTabSz="39375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4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핵심코드</a:t>
            </a:r>
            <a:r>
              <a:rPr kumimoji="0" lang="ko-KR" alt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 및 시행착오(</a:t>
            </a:r>
            <a:r>
              <a:rPr kumimoji="0" lang="en-US" altLang="ko-KR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10</a:t>
            </a:r>
            <a:r>
              <a:rPr kumimoji="0" lang="ko-KR" alt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/</a:t>
            </a:r>
            <a:r>
              <a:rPr kumimoji="0" lang="en-US" altLang="ko-KR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17</a:t>
            </a:r>
            <a:r>
              <a:rPr kumimoji="0" lang="ko-KR" alt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)</a:t>
            </a:r>
            <a:r>
              <a:rPr kumimoji="0" lang="en-US" altLang="ko-KR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-</a:t>
            </a:r>
            <a:r>
              <a:rPr kumimoji="0" lang="ko-KR" alt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김한민</a:t>
            </a:r>
            <a:endParaRPr kumimoji="0" lang="ko-KR" altLang="en-US" sz="3400" b="1" i="0" u="none" strike="noStrike" kern="1200" cap="none" spc="0" normalizeH="0" baseline="0" noProof="0" dirty="0">
              <a:ln>
                <a:noFill/>
              </a:ln>
              <a:solidFill>
                <a:srgbClr val="1B1760">
                  <a:alpha val="100000"/>
                </a:srgbClr>
              </a:solidFill>
              <a:effectLst/>
              <a:uLnTx/>
              <a:uFillTx/>
              <a:latin typeface="D2Coding"/>
              <a:cs typeface="+mn-cs"/>
            </a:endParaRPr>
          </a:p>
        </p:txBody>
      </p:sp>
      <p:sp>
        <p:nvSpPr>
          <p:cNvPr id="24" name="TextBox 2"/>
          <p:cNvSpPr txBox="1"/>
          <p:nvPr/>
        </p:nvSpPr>
        <p:spPr>
          <a:xfrm>
            <a:off x="1060449" y="2993614"/>
            <a:ext cx="124157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39375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- </a:t>
            </a:r>
            <a:r>
              <a:rPr kumimoji="0" lang="ko-KR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결론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?? ??"/>
              <a:cs typeface="+mn-cs"/>
            </a:endParaRPr>
          </a:p>
        </p:txBody>
      </p:sp>
      <p:sp>
        <p:nvSpPr>
          <p:cNvPr id="19" name="내용 개체 틀 2"/>
          <p:cNvSpPr>
            <a:spLocks noGrp="1"/>
          </p:cNvSpPr>
          <p:nvPr>
            <p:ph idx="1"/>
          </p:nvPr>
        </p:nvSpPr>
        <p:spPr>
          <a:xfrm>
            <a:off x="1139626" y="3654166"/>
            <a:ext cx="7621400" cy="5677136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20000"/>
              </a:lnSpc>
            </a:pPr>
            <a:r>
              <a:rPr lang="ko-KR" altLang="en-US" dirty="0" smtClean="0"/>
              <a:t>보령 </a:t>
            </a:r>
            <a:r>
              <a:rPr lang="ko-KR" altLang="en-US" dirty="0"/>
              <a:t>석탄화력발전소의 대기오염물질 배출량 증가가 인근 </a:t>
            </a:r>
            <a:r>
              <a:rPr lang="ko-KR" altLang="en-US" dirty="0" err="1"/>
              <a:t>대기질에</a:t>
            </a:r>
            <a:r>
              <a:rPr lang="ko-KR" altLang="en-US" dirty="0"/>
              <a:t> 미치는 영향을 분석한 연구에서는 발전소의 오염물질 배출량과 인근 대기측정망의 오염물질 농도 사이에 낮은 상관계수</a:t>
            </a:r>
            <a:r>
              <a:rPr lang="en-US" altLang="ko-KR" dirty="0" smtClean="0"/>
              <a:t>(</a:t>
            </a:r>
            <a:r>
              <a:rPr lang="ko-KR" altLang="en-US" dirty="0" smtClean="0"/>
              <a:t>약 </a:t>
            </a:r>
            <a:r>
              <a:rPr lang="en-US" altLang="ko-KR" dirty="0" smtClean="0"/>
              <a:t>0.6~0.5)</a:t>
            </a:r>
            <a:r>
              <a:rPr lang="ko-KR" altLang="en-US" dirty="0"/>
              <a:t>가 나타났다</a:t>
            </a:r>
            <a:r>
              <a:rPr lang="en-US" altLang="ko-KR" dirty="0"/>
              <a:t>. </a:t>
            </a:r>
            <a:r>
              <a:rPr lang="ko-KR" altLang="en-US" dirty="0"/>
              <a:t>이는 </a:t>
            </a:r>
            <a:r>
              <a:rPr lang="ko-KR" altLang="en-US" dirty="0" err="1"/>
              <a:t>대기질이</a:t>
            </a:r>
            <a:r>
              <a:rPr lang="ko-KR" altLang="en-US" dirty="0"/>
              <a:t> 발전소 외 다른 요인의 영향을 많이 받는다는 것을 의미한다</a:t>
            </a:r>
            <a:r>
              <a:rPr lang="en-US" altLang="ko-KR" dirty="0"/>
              <a:t>. </a:t>
            </a:r>
            <a:r>
              <a:rPr lang="ko-KR" altLang="en-US" dirty="0"/>
              <a:t>또한</a:t>
            </a:r>
            <a:r>
              <a:rPr lang="en-US" altLang="ko-KR" dirty="0"/>
              <a:t>, </a:t>
            </a:r>
            <a:r>
              <a:rPr lang="ko-KR" altLang="en-US" dirty="0"/>
              <a:t>측정소 간 오염물질 농도는 높은 상관계수를 보여 동일한 </a:t>
            </a:r>
            <a:r>
              <a:rPr lang="ko-KR" altLang="en-US" dirty="0" err="1"/>
              <a:t>대기질</a:t>
            </a:r>
            <a:r>
              <a:rPr lang="ko-KR" altLang="en-US" dirty="0"/>
              <a:t> </a:t>
            </a:r>
            <a:r>
              <a:rPr lang="ko-KR" altLang="en-US" dirty="0" err="1"/>
              <a:t>영향권역에</a:t>
            </a:r>
            <a:r>
              <a:rPr lang="ko-KR" altLang="en-US" dirty="0"/>
              <a:t> 속함을 시사했다</a:t>
            </a:r>
            <a:r>
              <a:rPr lang="en-US" altLang="ko-KR" dirty="0"/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dirty="0"/>
              <a:t>대기측정망에서 대형 발전소의 오염물질 </a:t>
            </a:r>
            <a:r>
              <a:rPr lang="ko-KR" altLang="en-US" dirty="0" err="1"/>
              <a:t>배출영향을</a:t>
            </a:r>
            <a:r>
              <a:rPr lang="ko-KR" altLang="en-US" dirty="0"/>
              <a:t> 감지하기 어려운 이유는 다음과 </a:t>
            </a:r>
            <a:r>
              <a:rPr lang="ko-KR" altLang="en-US" dirty="0" smtClean="0"/>
              <a:t>같다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pPr>
              <a:lnSpc>
                <a:spcPct val="120000"/>
              </a:lnSpc>
            </a:pPr>
            <a:r>
              <a:rPr lang="en-US" altLang="ko-KR" dirty="0" smtClean="0"/>
              <a:t>1. 150m </a:t>
            </a:r>
            <a:r>
              <a:rPr lang="ko-KR" altLang="en-US" dirty="0"/>
              <a:t>이상의 높이에서 배출된 오염물질이 지상 대기측정망에서 감지되기 어려움</a:t>
            </a:r>
            <a:r>
              <a:rPr lang="en-US" altLang="ko-KR" dirty="0"/>
              <a:t>.</a:t>
            </a:r>
          </a:p>
          <a:p>
            <a:pPr>
              <a:lnSpc>
                <a:spcPct val="120000"/>
              </a:lnSpc>
            </a:pPr>
            <a:r>
              <a:rPr lang="en-US" altLang="ko-KR" dirty="0" smtClean="0"/>
              <a:t>2. </a:t>
            </a:r>
            <a:r>
              <a:rPr lang="ko-KR" altLang="en-US" dirty="0" smtClean="0"/>
              <a:t>측정된 </a:t>
            </a:r>
            <a:r>
              <a:rPr lang="ko-KR" altLang="en-US" dirty="0"/>
              <a:t>농도가 기상조건</a:t>
            </a:r>
            <a:r>
              <a:rPr lang="en-US" altLang="ko-KR" dirty="0"/>
              <a:t>(</a:t>
            </a:r>
            <a:r>
              <a:rPr lang="ko-KR" altLang="en-US" dirty="0"/>
              <a:t>강우</a:t>
            </a:r>
            <a:r>
              <a:rPr lang="en-US" altLang="ko-KR" dirty="0"/>
              <a:t>, </a:t>
            </a:r>
            <a:r>
              <a:rPr lang="ko-KR" altLang="en-US" dirty="0"/>
              <a:t>풍속</a:t>
            </a:r>
            <a:r>
              <a:rPr lang="en-US" altLang="ko-KR" dirty="0"/>
              <a:t>, </a:t>
            </a:r>
            <a:r>
              <a:rPr lang="ko-KR" altLang="en-US" dirty="0"/>
              <a:t>풍향 등</a:t>
            </a:r>
            <a:r>
              <a:rPr lang="en-US" altLang="ko-KR" dirty="0"/>
              <a:t>)</a:t>
            </a:r>
            <a:r>
              <a:rPr lang="ko-KR" altLang="en-US" dirty="0"/>
              <a:t>의 영향을 크게 </a:t>
            </a:r>
            <a:r>
              <a:rPr lang="ko-KR" altLang="en-US" dirty="0" smtClean="0"/>
              <a:t>받음</a:t>
            </a:r>
            <a:r>
              <a:rPr lang="en-US" altLang="ko-KR" dirty="0"/>
              <a:t>.</a:t>
            </a:r>
          </a:p>
        </p:txBody>
      </p:sp>
      <p:pic>
        <p:nvPicPr>
          <p:cNvPr id="1026" name="Picture 2" descr="보령발전본부 전경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9150" y="3640182"/>
            <a:ext cx="7957184" cy="4988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2643494" y="8729726"/>
            <a:ext cx="4801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※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이미지 출처 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: 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한국중부발전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(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보령발전본부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)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?? ??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10970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marR="0" lvl="0" indent="0" algn="r" defTabSz="39375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>
                    <a:alpha val="100000"/>
                  </a:srgbClr>
                </a:solidFill>
                <a:effectLst/>
                <a:uLnTx/>
                <a:uFillTx/>
                <a:latin typeface="함초롬돋움"/>
                <a:cs typeface="+mn-cs"/>
              </a:rPr>
              <a:t>44</a:t>
            </a:r>
            <a:endParaRPr kumimoji="0" lang="en-US" altLang="en-US" sz="3000" b="1" i="0" u="none" strike="noStrike" kern="1200" cap="none" spc="0" normalizeH="0" baseline="0" noProof="0" dirty="0">
              <a:ln>
                <a:noFill/>
              </a:ln>
              <a:solidFill>
                <a:srgbClr val="FFFFFF">
                  <a:alpha val="100000"/>
                </a:srgbClr>
              </a:solidFill>
              <a:effectLst/>
              <a:uLnTx/>
              <a:uFillTx/>
              <a:latin typeface="D2Coding"/>
              <a:cs typeface="+mn-cs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marR="0" lvl="0" indent="0" algn="ctr" defTabSz="39375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0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100000"/>
                  </a:srgbClr>
                </a:solidFill>
                <a:effectLst/>
                <a:uLnTx/>
                <a:uFillTx/>
                <a:latin typeface="휴먼엑스포"/>
                <a:cs typeface="+mn-cs"/>
              </a:rPr>
              <a:t>4</a:t>
            </a:r>
            <a:r>
              <a: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100000"/>
                  </a:srgbClr>
                </a:solidFill>
                <a:effectLst/>
                <a:uLnTx/>
                <a:uFillTx/>
                <a:latin typeface="휴먼엑스포"/>
                <a:cs typeface="+mn-cs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39626" y="1863412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marR="0" lvl="0" indent="0" algn="l" defTabSz="39375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4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핵심코드</a:t>
            </a:r>
            <a:r>
              <a:rPr kumimoji="0" lang="ko-KR" alt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 및 시행착오(</a:t>
            </a:r>
            <a:r>
              <a:rPr kumimoji="0" lang="en-US" altLang="ko-KR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11</a:t>
            </a:r>
            <a:r>
              <a:rPr kumimoji="0" lang="ko-KR" alt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/</a:t>
            </a:r>
            <a:r>
              <a:rPr kumimoji="0" lang="en-US" altLang="ko-KR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17</a:t>
            </a:r>
            <a:r>
              <a:rPr kumimoji="0" lang="ko-KR" alt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)</a:t>
            </a:r>
            <a:r>
              <a:rPr kumimoji="0" lang="en-US" altLang="ko-KR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-</a:t>
            </a:r>
            <a:r>
              <a:rPr kumimoji="0" lang="ko-KR" alt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김한민</a:t>
            </a:r>
            <a:endParaRPr kumimoji="0" lang="ko-KR" altLang="en-US" sz="3400" b="1" i="0" u="none" strike="noStrike" kern="1200" cap="none" spc="0" normalizeH="0" baseline="0" noProof="0" dirty="0">
              <a:ln>
                <a:noFill/>
              </a:ln>
              <a:solidFill>
                <a:srgbClr val="1B1760">
                  <a:alpha val="100000"/>
                </a:srgbClr>
              </a:solidFill>
              <a:effectLst/>
              <a:uLnTx/>
              <a:uFillTx/>
              <a:latin typeface="D2Coding"/>
              <a:cs typeface="+mn-c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9864186" y="2435130"/>
            <a:ext cx="6688335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추천해줄 </a:t>
            </a:r>
            <a:r>
              <a:rPr kumimoji="0" lang="ko-KR" alt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태마파크를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 크롤링해서 리스트 안에 넣습니다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.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?? ??"/>
              <a:cs typeface="+mn-cs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9625" y="3598312"/>
            <a:ext cx="5292894" cy="1591018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39625" y="5678252"/>
            <a:ext cx="6246454" cy="1571077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39625" y="7844511"/>
            <a:ext cx="8517025" cy="1057578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56650" y="3587789"/>
            <a:ext cx="2675523" cy="2675523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857786" y="3573414"/>
            <a:ext cx="2172904" cy="2050141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556304" y="3587789"/>
            <a:ext cx="2057397" cy="1885947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489735" y="6759657"/>
            <a:ext cx="9151275" cy="1014908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055245" y="2601704"/>
            <a:ext cx="6330834" cy="52322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marR="0" lvl="0" indent="0" algn="l" defTabSz="39375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태마파크</a:t>
            </a:r>
            <a:r>
              <a:rPr kumimoji="0" lang="ko-KR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 </a:t>
            </a:r>
            <a:r>
              <a:rPr kumimoji="0" lang="ko-KR" altLang="en-US" sz="28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크롤링</a:t>
            </a:r>
            <a:r>
              <a:rPr kumimoji="0" lang="ko-KR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 </a:t>
            </a:r>
            <a:r>
              <a:rPr kumimoji="0" lang="en-US" altLang="ko-KR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&amp; DB</a:t>
            </a:r>
            <a:r>
              <a:rPr kumimoji="0" lang="ko-KR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작업</a:t>
            </a:r>
            <a:endParaRPr kumimoji="0" lang="en-US" altLang="ko-KR" sz="2800" b="1" i="0" u="none" strike="noStrike" kern="1200" cap="none" spc="0" normalizeH="0" baseline="0" noProof="0" dirty="0" smtClean="0">
              <a:ln>
                <a:noFill/>
              </a:ln>
              <a:solidFill>
                <a:srgbClr val="1B1760">
                  <a:alpha val="100000"/>
                </a:srgbClr>
              </a:solidFill>
              <a:effectLst/>
              <a:uLnTx/>
              <a:uFillTx/>
              <a:latin typeface="D2Coding"/>
              <a:cs typeface="+mn-cs"/>
            </a:endParaRPr>
          </a:p>
        </p:txBody>
      </p:sp>
      <p:sp>
        <p:nvSpPr>
          <p:cNvPr id="2" name="아래쪽 화살표 1"/>
          <p:cNvSpPr/>
          <p:nvPr/>
        </p:nvSpPr>
        <p:spPr>
          <a:xfrm>
            <a:off x="3843653" y="5212974"/>
            <a:ext cx="990782" cy="457284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?? ??"/>
              <a:cs typeface="+mn-cs"/>
            </a:endParaRPr>
          </a:p>
        </p:txBody>
      </p:sp>
      <p:sp>
        <p:nvSpPr>
          <p:cNvPr id="25" name="아래쪽 화살표 24"/>
          <p:cNvSpPr/>
          <p:nvPr/>
        </p:nvSpPr>
        <p:spPr>
          <a:xfrm>
            <a:off x="3767461" y="7387227"/>
            <a:ext cx="990782" cy="457284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?? ??"/>
              <a:cs typeface="+mn-cs"/>
            </a:endParaRPr>
          </a:p>
        </p:txBody>
      </p:sp>
      <p:cxnSp>
        <p:nvCxnSpPr>
          <p:cNvPr id="4" name="구부러진 연결선 3"/>
          <p:cNvCxnSpPr>
            <a:endCxn id="5" idx="1"/>
          </p:cNvCxnSpPr>
          <p:nvPr/>
        </p:nvCxnSpPr>
        <p:spPr>
          <a:xfrm rot="5400000" flipH="1" flipV="1">
            <a:off x="7008578" y="5393941"/>
            <a:ext cx="2962315" cy="1905158"/>
          </a:xfrm>
          <a:prstGeom prst="curved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9442314" y="3354109"/>
            <a:ext cx="8171387" cy="3022505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?? ??"/>
              <a:cs typeface="+mn-cs"/>
            </a:endParaRPr>
          </a:p>
        </p:txBody>
      </p:sp>
      <p:sp>
        <p:nvSpPr>
          <p:cNvPr id="7" name="아래쪽 화살표 6"/>
          <p:cNvSpPr/>
          <p:nvPr/>
        </p:nvSpPr>
        <p:spPr>
          <a:xfrm>
            <a:off x="13065372" y="6435169"/>
            <a:ext cx="1026188" cy="295867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?? ??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30806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marR="0" lvl="0" indent="0" algn="r" defTabSz="39375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>
                    <a:alpha val="100000"/>
                  </a:srgbClr>
                </a:solidFill>
                <a:effectLst/>
                <a:uLnTx/>
                <a:uFillTx/>
                <a:latin typeface="함초롬돋움"/>
                <a:cs typeface="+mn-cs"/>
              </a:rPr>
              <a:t>44</a:t>
            </a:r>
            <a:endParaRPr kumimoji="0" lang="en-US" altLang="en-US" sz="3000" b="1" i="0" u="none" strike="noStrike" kern="1200" cap="none" spc="0" normalizeH="0" baseline="0" noProof="0" dirty="0">
              <a:ln>
                <a:noFill/>
              </a:ln>
              <a:solidFill>
                <a:srgbClr val="FFFFFF">
                  <a:alpha val="100000"/>
                </a:srgbClr>
              </a:solidFill>
              <a:effectLst/>
              <a:uLnTx/>
              <a:uFillTx/>
              <a:latin typeface="D2Coding"/>
              <a:cs typeface="+mn-cs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marR="0" lvl="0" indent="0" algn="ctr" defTabSz="39375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0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100000"/>
                  </a:srgbClr>
                </a:solidFill>
                <a:effectLst/>
                <a:uLnTx/>
                <a:uFillTx/>
                <a:latin typeface="휴먼엑스포"/>
                <a:cs typeface="+mn-cs"/>
              </a:rPr>
              <a:t>4</a:t>
            </a:r>
            <a:r>
              <a: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100000"/>
                  </a:srgbClr>
                </a:solidFill>
                <a:effectLst/>
                <a:uLnTx/>
                <a:uFillTx/>
                <a:latin typeface="휴먼엑스포"/>
                <a:cs typeface="+mn-cs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39626" y="1863412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marR="0" lvl="0" indent="0" algn="l" defTabSz="39375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4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핵심코드</a:t>
            </a:r>
            <a:r>
              <a:rPr kumimoji="0" lang="ko-KR" alt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 및 시행착오(</a:t>
            </a:r>
            <a:r>
              <a:rPr kumimoji="0" lang="en-US" altLang="ko-KR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12</a:t>
            </a:r>
            <a:r>
              <a:rPr kumimoji="0" lang="ko-KR" alt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/</a:t>
            </a:r>
            <a:r>
              <a:rPr kumimoji="0" lang="en-US" altLang="ko-KR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17</a:t>
            </a:r>
            <a:r>
              <a:rPr kumimoji="0" lang="ko-KR" alt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)</a:t>
            </a:r>
            <a:r>
              <a:rPr kumimoji="0" lang="en-US" altLang="ko-KR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-</a:t>
            </a:r>
            <a:r>
              <a:rPr kumimoji="0" lang="ko-KR" alt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김한민</a:t>
            </a:r>
            <a:endParaRPr kumimoji="0" lang="ko-KR" altLang="en-US" sz="3400" b="1" i="0" u="none" strike="noStrike" kern="1200" cap="none" spc="0" normalizeH="0" baseline="0" noProof="0" dirty="0">
              <a:ln>
                <a:noFill/>
              </a:ln>
              <a:solidFill>
                <a:srgbClr val="1B1760">
                  <a:alpha val="100000"/>
                </a:srgbClr>
              </a:solidFill>
              <a:effectLst/>
              <a:uLnTx/>
              <a:uFillTx/>
              <a:latin typeface="D2Coding"/>
              <a:cs typeface="+mn-c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139624" y="2561876"/>
            <a:ext cx="9293664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리뷰수를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 꺼냈는데 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999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개 이상이면 그 뒤에 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+ 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가 붙어서 그 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+ 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를 지우고 </a:t>
            </a:r>
            <a:r>
              <a:rPr kumimoji="0" lang="ko-KR" alt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숫자형태로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 다시 저장했습니다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. 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그리고 </a:t>
            </a:r>
            <a:r>
              <a:rPr kumimoji="0" lang="ko-KR" alt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태마파크의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 이미지와 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index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를 추가해서 </a:t>
            </a:r>
            <a:r>
              <a:rPr kumimoji="0" lang="en-US" altLang="ko-KR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concat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로 합쳐서 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csv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로 만들었습니다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.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?? ??"/>
              <a:cs typeface="+mn-cs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9625" y="3897249"/>
            <a:ext cx="16011945" cy="1775780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39625" y="5856303"/>
            <a:ext cx="14611996" cy="564715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39624" y="8780795"/>
            <a:ext cx="7569362" cy="598074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39624" y="6604292"/>
            <a:ext cx="8221364" cy="1916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780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marR="0" lvl="0" indent="0" algn="r" defTabSz="39375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>
                    <a:alpha val="100000"/>
                  </a:srgbClr>
                </a:solidFill>
                <a:effectLst/>
                <a:uLnTx/>
                <a:uFillTx/>
                <a:latin typeface="함초롬돋움"/>
                <a:cs typeface="+mn-cs"/>
              </a:rPr>
              <a:t>44</a:t>
            </a:r>
            <a:endParaRPr kumimoji="0" lang="en-US" altLang="en-US" sz="3000" b="1" i="0" u="none" strike="noStrike" kern="1200" cap="none" spc="0" normalizeH="0" baseline="0" noProof="0" dirty="0">
              <a:ln>
                <a:noFill/>
              </a:ln>
              <a:solidFill>
                <a:srgbClr val="FFFFFF">
                  <a:alpha val="100000"/>
                </a:srgbClr>
              </a:solidFill>
              <a:effectLst/>
              <a:uLnTx/>
              <a:uFillTx/>
              <a:latin typeface="D2Coding"/>
              <a:cs typeface="+mn-cs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marR="0" lvl="0" indent="0" algn="ctr" defTabSz="39375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0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100000"/>
                  </a:srgbClr>
                </a:solidFill>
                <a:effectLst/>
                <a:uLnTx/>
                <a:uFillTx/>
                <a:latin typeface="휴먼엑스포"/>
                <a:cs typeface="+mn-cs"/>
              </a:rPr>
              <a:t>4</a:t>
            </a:r>
            <a:r>
              <a: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100000"/>
                  </a:srgbClr>
                </a:solidFill>
                <a:effectLst/>
                <a:uLnTx/>
                <a:uFillTx/>
                <a:latin typeface="휴먼엑스포"/>
                <a:cs typeface="+mn-cs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39626" y="1863412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marR="0" lvl="0" indent="0" algn="l" defTabSz="39375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4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핵심코드</a:t>
            </a:r>
            <a:r>
              <a:rPr kumimoji="0" lang="ko-KR" alt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 및 시행착오(</a:t>
            </a:r>
            <a:r>
              <a:rPr kumimoji="0" lang="en-US" altLang="ko-KR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13</a:t>
            </a:r>
            <a:r>
              <a:rPr kumimoji="0" lang="ko-KR" alt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/</a:t>
            </a:r>
            <a:r>
              <a:rPr kumimoji="0" lang="en-US" altLang="ko-KR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17</a:t>
            </a:r>
            <a:r>
              <a:rPr kumimoji="0" lang="ko-KR" alt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)</a:t>
            </a:r>
            <a:r>
              <a:rPr kumimoji="0" lang="en-US" altLang="ko-KR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-</a:t>
            </a:r>
            <a:r>
              <a:rPr kumimoji="0" lang="ko-KR" alt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김한민</a:t>
            </a:r>
            <a:endParaRPr kumimoji="0" lang="ko-KR" altLang="en-US" sz="3400" b="1" i="0" u="none" strike="noStrike" kern="1200" cap="none" spc="0" normalizeH="0" baseline="0" noProof="0" dirty="0">
              <a:ln>
                <a:noFill/>
              </a:ln>
              <a:solidFill>
                <a:srgbClr val="1B1760">
                  <a:alpha val="100000"/>
                </a:srgbClr>
              </a:solidFill>
              <a:effectLst/>
              <a:uLnTx/>
              <a:uFillTx/>
              <a:latin typeface="D2Coding"/>
              <a:cs typeface="+mn-c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139626" y="2561876"/>
            <a:ext cx="6688335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오라클 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SQL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에서 </a:t>
            </a:r>
            <a:r>
              <a:rPr kumimoji="0" lang="en-US" altLang="ko-KR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mis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 DB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를 생성하고 기본적인 멤버 테이블을 생성했습니다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.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?? ??"/>
              <a:cs typeface="+mn-cs"/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3280" y="3613642"/>
            <a:ext cx="7002204" cy="5565231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4446888" y="4076219"/>
            <a:ext cx="533498" cy="2356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?? ??"/>
              <a:cs typeface="+mn-cs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2430818" y="8874017"/>
            <a:ext cx="533498" cy="2142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?? ??"/>
              <a:cs typeface="+mn-cs"/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75032" y="2859920"/>
            <a:ext cx="9365199" cy="6395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775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marR="0" lvl="0" indent="0" algn="r" defTabSz="39375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>
                    <a:alpha val="100000"/>
                  </a:srgbClr>
                </a:solidFill>
                <a:effectLst/>
                <a:uLnTx/>
                <a:uFillTx/>
                <a:latin typeface="함초롬돋움"/>
                <a:cs typeface="+mn-cs"/>
              </a:rPr>
              <a:t>44</a:t>
            </a:r>
            <a:endParaRPr kumimoji="0" lang="en-US" altLang="en-US" sz="3000" b="1" i="0" u="none" strike="noStrike" kern="1200" cap="none" spc="0" normalizeH="0" baseline="0" noProof="0" dirty="0">
              <a:ln>
                <a:noFill/>
              </a:ln>
              <a:solidFill>
                <a:srgbClr val="FFFFFF">
                  <a:alpha val="100000"/>
                </a:srgbClr>
              </a:solidFill>
              <a:effectLst/>
              <a:uLnTx/>
              <a:uFillTx/>
              <a:latin typeface="D2Coding"/>
              <a:cs typeface="+mn-cs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marR="0" lvl="0" indent="0" algn="ctr" defTabSz="39375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0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100000"/>
                  </a:srgbClr>
                </a:solidFill>
                <a:effectLst/>
                <a:uLnTx/>
                <a:uFillTx/>
                <a:latin typeface="휴먼엑스포"/>
                <a:cs typeface="+mn-cs"/>
              </a:rPr>
              <a:t>4</a:t>
            </a:r>
            <a:r>
              <a: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100000"/>
                  </a:srgbClr>
                </a:solidFill>
                <a:effectLst/>
                <a:uLnTx/>
                <a:uFillTx/>
                <a:latin typeface="휴먼엑스포"/>
                <a:cs typeface="+mn-cs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39626" y="1863412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marR="0" lvl="0" indent="0" algn="l" defTabSz="39375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4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핵심코드</a:t>
            </a:r>
            <a:r>
              <a:rPr kumimoji="0" lang="ko-KR" alt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 및 시행착오(</a:t>
            </a:r>
            <a:r>
              <a:rPr kumimoji="0" lang="en-US" altLang="ko-KR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14</a:t>
            </a:r>
            <a:r>
              <a:rPr kumimoji="0" lang="ko-KR" alt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/</a:t>
            </a:r>
            <a:r>
              <a:rPr kumimoji="0" lang="en-US" altLang="ko-KR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17</a:t>
            </a:r>
            <a:r>
              <a:rPr kumimoji="0" lang="ko-KR" alt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)</a:t>
            </a:r>
            <a:r>
              <a:rPr kumimoji="0" lang="en-US" altLang="ko-KR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-</a:t>
            </a:r>
            <a:r>
              <a:rPr kumimoji="0" lang="ko-KR" alt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김한민</a:t>
            </a:r>
            <a:endParaRPr kumimoji="0" lang="ko-KR" altLang="en-US" sz="3400" b="1" i="0" u="none" strike="noStrike" kern="1200" cap="none" spc="0" normalizeH="0" baseline="0" noProof="0" dirty="0">
              <a:ln>
                <a:noFill/>
              </a:ln>
              <a:solidFill>
                <a:srgbClr val="1B1760">
                  <a:alpha val="100000"/>
                </a:srgbClr>
              </a:solidFill>
              <a:effectLst/>
              <a:uLnTx/>
              <a:uFillTx/>
              <a:latin typeface="D2Coding"/>
              <a:cs typeface="+mn-c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139626" y="2561876"/>
            <a:ext cx="6688335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태마파크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 테이블을 생성하고 </a:t>
            </a:r>
            <a:r>
              <a:rPr kumimoji="0" lang="en-US" altLang="ko-KR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mno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와 </a:t>
            </a:r>
            <a:r>
              <a:rPr kumimoji="0" lang="en-US" altLang="ko-KR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pno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의 시퀀스를 생성했습니다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.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 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?? ??"/>
              <a:cs typeface="+mn-cs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4446888" y="4076219"/>
            <a:ext cx="533498" cy="2356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?? ??"/>
              <a:cs typeface="+mn-cs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2430818" y="8874017"/>
            <a:ext cx="533498" cy="2142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?? ??"/>
              <a:cs typeface="+mn-cs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61685" y="3190158"/>
            <a:ext cx="5713044" cy="2682995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961685" y="6150424"/>
            <a:ext cx="5818585" cy="2723593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39626" y="3816695"/>
            <a:ext cx="9431741" cy="4564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67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72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7173" name="그림 7172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7174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7175" name="그림 717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7176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7177" name="그림 717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7259" name="TextBox 725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en-US" sz="3000" b="1" dirty="0">
                <a:solidFill>
                  <a:srgbClr val="FFFFFF">
                    <a:alpha val="100000"/>
                  </a:srgbClr>
                </a:solidFill>
                <a:latin typeface="D2Coding"/>
              </a:rPr>
              <a:t>4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39626" y="1863412"/>
            <a:ext cx="3596602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400" b="1" i="0" baseline="0" dirty="0">
                <a:solidFill>
                  <a:srgbClr val="1B1760">
                    <a:alpha val="100000"/>
                  </a:srgbClr>
                </a:solidFill>
                <a:latin typeface="D2Coding"/>
              </a:rPr>
              <a:t>추진배경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(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2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/2</a:t>
            </a:r>
            <a:r>
              <a:rPr kumimoji="0" lang="ko-KR" altLang="en-US" sz="3400" b="1" i="0" baseline="0" dirty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endParaRPr kumimoji="0" lang="ko-KR" altLang="en-US" sz="3400" b="1" i="0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063435" y="568222"/>
            <a:ext cx="4645748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ko-KR" sz="3000" b="1" i="0" baseline="0" dirty="0" smtClean="0">
                <a:solidFill>
                  <a:srgbClr val="FFFFFF">
                    <a:alpha val="100000"/>
                  </a:srgbClr>
                </a:solidFill>
                <a:latin typeface="D2Coding"/>
              </a:rPr>
              <a:t>2</a:t>
            </a:r>
            <a:r>
              <a:rPr kumimoji="0" lang="ko-KR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D2Coding"/>
              </a:rPr>
              <a:t>. 배경 및 필요성</a:t>
            </a:r>
            <a:endParaRPr kumimoji="0" lang="ko-KR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5">
            <a:lum/>
          </a:blip>
          <a:stretch>
            <a:fillRect/>
          </a:stretch>
        </p:blipFill>
        <p:spPr>
          <a:xfrm>
            <a:off x="9135988" y="5353681"/>
            <a:ext cx="7843980" cy="336484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6">
            <a:lum/>
          </a:blip>
          <a:stretch>
            <a:fillRect/>
          </a:stretch>
        </p:blipFill>
        <p:spPr>
          <a:xfrm>
            <a:off x="1063435" y="3560097"/>
            <a:ext cx="7940823" cy="515843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sp>
        <p:nvSpPr>
          <p:cNvPr id="20" name="TextBox 19"/>
          <p:cNvSpPr txBox="1"/>
          <p:nvPr/>
        </p:nvSpPr>
        <p:spPr>
          <a:xfrm>
            <a:off x="9294678" y="3539500"/>
            <a:ext cx="7894830" cy="13427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Arial"/>
              <a:buBlip>
                <a:blip r:embed="rId7"/>
              </a:buBlip>
              <a:defRPr/>
            </a:pPr>
            <a:r>
              <a:rPr kumimoji="1" lang="ko-KR" altLang="en-US" sz="2500" b="0" i="0" baseline="0">
                <a:solidFill>
                  <a:srgbClr val="000000">
                    <a:alpha val="100000"/>
                  </a:srgbClr>
                </a:solidFill>
                <a:latin typeface="D2Coding"/>
              </a:rPr>
              <a:t>각 나라별 미세먼지 기준이 다르며, 한국 환경부의 경우 미세먼지를 </a:t>
            </a:r>
            <a:r>
              <a:rPr kumimoji="1" lang="ko-KR" altLang="en-US" sz="2500" b="0" i="0" baseline="0">
                <a:solidFill>
                  <a:srgbClr val="000000">
                    <a:alpha val="100000"/>
                  </a:srgbClr>
                </a:solidFill>
                <a:latin typeface="Arial"/>
              </a:rPr>
              <a:t>‘</a:t>
            </a:r>
            <a:r>
              <a:rPr kumimoji="1" lang="ko-KR" altLang="en-US" sz="2500" b="0" i="0" baseline="0">
                <a:solidFill>
                  <a:srgbClr val="000000">
                    <a:alpha val="100000"/>
                  </a:srgbClr>
                </a:solidFill>
                <a:latin typeface="D2Coding"/>
              </a:rPr>
              <a:t>좋음-보통-나쁨-매우나쁨</a:t>
            </a:r>
            <a:r>
              <a:rPr kumimoji="1" lang="ko-KR" altLang="en-US" sz="2500" b="0" i="0" baseline="0">
                <a:solidFill>
                  <a:srgbClr val="000000">
                    <a:alpha val="100000"/>
                  </a:srgbClr>
                </a:solidFill>
                <a:latin typeface="Arial"/>
              </a:rPr>
              <a:t>’</a:t>
            </a:r>
            <a:r>
              <a:rPr kumimoji="1" lang="ko-KR" altLang="en-US" sz="2500" b="0" i="0" baseline="0">
                <a:solidFill>
                  <a:srgbClr val="000000">
                    <a:alpha val="100000"/>
                  </a:srgbClr>
                </a:solidFill>
                <a:latin typeface="D2Coding"/>
              </a:rPr>
              <a:t> </a:t>
            </a:r>
            <a:br>
              <a:rPr kumimoji="1" lang="ko-KR" altLang="en-US" sz="2500" b="0" i="0" baseline="0">
                <a:solidFill>
                  <a:srgbClr val="000000">
                    <a:alpha val="100000"/>
                  </a:srgbClr>
                </a:solidFill>
                <a:latin typeface="D2Coding"/>
              </a:rPr>
            </a:br>
            <a:r>
              <a:rPr kumimoji="1" lang="ko-KR" altLang="en-US" sz="2500" b="0" i="0" baseline="0">
                <a:solidFill>
                  <a:srgbClr val="000000">
                    <a:alpha val="100000"/>
                  </a:srgbClr>
                </a:solidFill>
                <a:latin typeface="D2Coding"/>
              </a:rPr>
              <a:t>4단계로 분류하고, 기준별 각 대안방안을 마련</a:t>
            </a:r>
            <a:endParaRPr kumimoji="1" lang="ko-KR" altLang="en-US" sz="2500" b="0" i="0">
              <a:solidFill>
                <a:srgbClr val="000000">
                  <a:alpha val="100000"/>
                </a:srgbClr>
              </a:solidFill>
              <a:latin typeface="D2Coding"/>
            </a:endParaRPr>
          </a:p>
        </p:txBody>
      </p:sp>
    </p:spTree>
    <p:extLst>
      <p:ext uri="{BB962C8B-B14F-4D97-AF65-F5344CB8AC3E}">
        <p14:creationId xmlns:p14="http://schemas.microsoft.com/office/powerpoint/2010/main" val="3052262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marR="0" lvl="0" indent="0" algn="r" defTabSz="39375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>
                    <a:alpha val="100000"/>
                  </a:srgbClr>
                </a:solidFill>
                <a:effectLst/>
                <a:uLnTx/>
                <a:uFillTx/>
                <a:latin typeface="함초롬돋움"/>
                <a:cs typeface="+mn-cs"/>
              </a:rPr>
              <a:t>44</a:t>
            </a:r>
            <a:endParaRPr kumimoji="0" lang="en-US" altLang="en-US" sz="3000" b="1" i="0" u="none" strike="noStrike" kern="1200" cap="none" spc="0" normalizeH="0" baseline="0" noProof="0" dirty="0">
              <a:ln>
                <a:noFill/>
              </a:ln>
              <a:solidFill>
                <a:srgbClr val="FFFFFF">
                  <a:alpha val="100000"/>
                </a:srgbClr>
              </a:solidFill>
              <a:effectLst/>
              <a:uLnTx/>
              <a:uFillTx/>
              <a:latin typeface="D2Coding"/>
              <a:cs typeface="+mn-cs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marR="0" lvl="0" indent="0" algn="ctr" defTabSz="39375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0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100000"/>
                  </a:srgbClr>
                </a:solidFill>
                <a:effectLst/>
                <a:uLnTx/>
                <a:uFillTx/>
                <a:latin typeface="휴먼엑스포"/>
                <a:cs typeface="+mn-cs"/>
              </a:rPr>
              <a:t>4</a:t>
            </a:r>
            <a:r>
              <a: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100000"/>
                  </a:srgbClr>
                </a:solidFill>
                <a:effectLst/>
                <a:uLnTx/>
                <a:uFillTx/>
                <a:latin typeface="휴먼엑스포"/>
                <a:cs typeface="+mn-cs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39626" y="1863412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marR="0" lvl="0" indent="0" algn="l" defTabSz="39375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4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핵심코드</a:t>
            </a:r>
            <a:r>
              <a:rPr kumimoji="0" lang="ko-KR" alt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 및 시행착오(</a:t>
            </a:r>
            <a:r>
              <a:rPr kumimoji="0" lang="en-US" altLang="ko-KR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15</a:t>
            </a:r>
            <a:r>
              <a:rPr kumimoji="0" lang="ko-KR" alt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/</a:t>
            </a:r>
            <a:r>
              <a:rPr kumimoji="0" lang="en-US" altLang="ko-KR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17</a:t>
            </a:r>
            <a:r>
              <a:rPr kumimoji="0" lang="ko-KR" alt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)</a:t>
            </a:r>
            <a:r>
              <a:rPr kumimoji="0" lang="en-US" altLang="ko-KR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-</a:t>
            </a:r>
            <a:r>
              <a:rPr kumimoji="0" lang="ko-KR" alt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김한민</a:t>
            </a:r>
            <a:endParaRPr kumimoji="0" lang="ko-KR" altLang="en-US" sz="3400" b="1" i="0" u="none" strike="noStrike" kern="1200" cap="none" spc="0" normalizeH="0" baseline="0" noProof="0" dirty="0">
              <a:ln>
                <a:noFill/>
              </a:ln>
              <a:solidFill>
                <a:srgbClr val="1B1760">
                  <a:alpha val="100000"/>
                </a:srgbClr>
              </a:solidFill>
              <a:effectLst/>
              <a:uLnTx/>
              <a:uFillTx/>
              <a:latin typeface="D2Coding"/>
              <a:cs typeface="+mn-c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9864186" y="2435130"/>
            <a:ext cx="6688335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태마파크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 페이지의 리스트와 </a:t>
            </a:r>
            <a:r>
              <a:rPr kumimoji="0" lang="ko-KR" alt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페이징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 처리를 하기 위해 먼저 기본 페이지 값을 설정해주고 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Dao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에서 </a:t>
            </a:r>
            <a:r>
              <a:rPr kumimoji="0" lang="ko-KR" alt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가지고온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 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list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로 페이지에 추가해준다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.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 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?? ??"/>
              <a:cs typeface="+mn-cs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055245" y="2601704"/>
            <a:ext cx="6330834" cy="52322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marR="0" lvl="0" indent="0" algn="l" defTabSz="39375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스프링 작업</a:t>
            </a:r>
            <a:endParaRPr kumimoji="0" lang="en-US" altLang="ko-KR" sz="2800" b="1" i="0" u="none" strike="noStrike" kern="1200" cap="none" spc="0" normalizeH="0" baseline="0" noProof="0" dirty="0" smtClean="0">
              <a:ln>
                <a:noFill/>
              </a:ln>
              <a:solidFill>
                <a:srgbClr val="1B1760">
                  <a:alpha val="100000"/>
                </a:srgbClr>
              </a:solidFill>
              <a:effectLst/>
              <a:uLnTx/>
              <a:uFillTx/>
              <a:latin typeface="D2Coding"/>
              <a:cs typeface="+mn-cs"/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9626" y="3327356"/>
            <a:ext cx="8443151" cy="5458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127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marR="0" lvl="0" indent="0" algn="r" defTabSz="39375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>
                    <a:alpha val="100000"/>
                  </a:srgbClr>
                </a:solidFill>
                <a:effectLst/>
                <a:uLnTx/>
                <a:uFillTx/>
                <a:latin typeface="함초롬돋움"/>
                <a:cs typeface="+mn-cs"/>
              </a:rPr>
              <a:t>44</a:t>
            </a:r>
            <a:endParaRPr kumimoji="0" lang="en-US" altLang="en-US" sz="3000" b="1" i="0" u="none" strike="noStrike" kern="1200" cap="none" spc="0" normalizeH="0" baseline="0" noProof="0" dirty="0">
              <a:ln>
                <a:noFill/>
              </a:ln>
              <a:solidFill>
                <a:srgbClr val="FFFFFF">
                  <a:alpha val="100000"/>
                </a:srgbClr>
              </a:solidFill>
              <a:effectLst/>
              <a:uLnTx/>
              <a:uFillTx/>
              <a:latin typeface="D2Coding"/>
              <a:cs typeface="+mn-cs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marR="0" lvl="0" indent="0" algn="ctr" defTabSz="39375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0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100000"/>
                  </a:srgbClr>
                </a:solidFill>
                <a:effectLst/>
                <a:uLnTx/>
                <a:uFillTx/>
                <a:latin typeface="휴먼엑스포"/>
                <a:cs typeface="+mn-cs"/>
              </a:rPr>
              <a:t>4</a:t>
            </a:r>
            <a:r>
              <a: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100000"/>
                  </a:srgbClr>
                </a:solidFill>
                <a:effectLst/>
                <a:uLnTx/>
                <a:uFillTx/>
                <a:latin typeface="휴먼엑스포"/>
                <a:cs typeface="+mn-cs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39626" y="1863412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marR="0" lvl="0" indent="0" algn="l" defTabSz="39375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4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핵심코드</a:t>
            </a:r>
            <a:r>
              <a:rPr kumimoji="0" lang="ko-KR" alt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 및 시행착오(</a:t>
            </a:r>
            <a:r>
              <a:rPr kumimoji="0" lang="en-US" altLang="ko-KR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16</a:t>
            </a:r>
            <a:r>
              <a:rPr kumimoji="0" lang="ko-KR" alt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/</a:t>
            </a:r>
            <a:r>
              <a:rPr kumimoji="0" lang="en-US" altLang="ko-KR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17</a:t>
            </a:r>
            <a:r>
              <a:rPr kumimoji="0" lang="ko-KR" alt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)</a:t>
            </a:r>
            <a:r>
              <a:rPr kumimoji="0" lang="en-US" altLang="ko-KR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-</a:t>
            </a:r>
            <a:r>
              <a:rPr kumimoji="0" lang="ko-KR" alt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김한민</a:t>
            </a:r>
            <a:endParaRPr kumimoji="0" lang="ko-KR" altLang="en-US" sz="3400" b="1" i="0" u="none" strike="noStrike" kern="1200" cap="none" spc="0" normalizeH="0" baseline="0" noProof="0" dirty="0">
              <a:ln>
                <a:noFill/>
              </a:ln>
              <a:solidFill>
                <a:srgbClr val="1B1760">
                  <a:alpha val="100000"/>
                </a:srgbClr>
              </a:solidFill>
              <a:effectLst/>
              <a:uLnTx/>
              <a:uFillTx/>
              <a:latin typeface="D2Coding"/>
              <a:cs typeface="+mn-c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148790" y="2936841"/>
            <a:ext cx="6688335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각 페이지가 로딩이 되는데 오래 걸리는데 그 때 다른 버튼들을 누르게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되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면 오류가 생기기 때문에 </a:t>
            </a:r>
            <a:r>
              <a:rPr kumimoji="0" lang="ko-KR" alt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인터셉터를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 추가하게 됐습니다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.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?? ??"/>
              <a:cs typeface="+mn-cs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063435" y="2478965"/>
            <a:ext cx="6330834" cy="52322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marR="0" lvl="0" indent="0" algn="l" defTabSz="39375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Interceptor </a:t>
            </a:r>
            <a:r>
              <a:rPr kumimoji="0" lang="ko-KR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처리</a:t>
            </a:r>
            <a:endParaRPr kumimoji="0" lang="en-US" altLang="ko-KR" sz="2800" b="1" i="0" u="none" strike="noStrike" kern="1200" cap="none" spc="0" normalizeH="0" baseline="0" noProof="0" dirty="0" smtClean="0">
              <a:ln>
                <a:noFill/>
              </a:ln>
              <a:solidFill>
                <a:srgbClr val="1B1760">
                  <a:alpha val="100000"/>
                </a:srgbClr>
              </a:solidFill>
              <a:effectLst/>
              <a:uLnTx/>
              <a:uFillTx/>
              <a:latin typeface="D2Coding"/>
              <a:cs typeface="+mn-cs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9626" y="4269049"/>
            <a:ext cx="9369876" cy="4866803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74639" y="4397869"/>
            <a:ext cx="7010003" cy="460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128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marR="0" lvl="0" indent="0" algn="r" defTabSz="39375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>
                    <a:alpha val="100000"/>
                  </a:srgbClr>
                </a:solidFill>
                <a:effectLst/>
                <a:uLnTx/>
                <a:uFillTx/>
                <a:latin typeface="함초롬돋움"/>
                <a:cs typeface="+mn-cs"/>
              </a:rPr>
              <a:t>44</a:t>
            </a:r>
            <a:endParaRPr kumimoji="0" lang="en-US" altLang="en-US" sz="3000" b="1" i="0" u="none" strike="noStrike" kern="1200" cap="none" spc="0" normalizeH="0" baseline="0" noProof="0" dirty="0">
              <a:ln>
                <a:noFill/>
              </a:ln>
              <a:solidFill>
                <a:srgbClr val="FFFFFF">
                  <a:alpha val="100000"/>
                </a:srgbClr>
              </a:solidFill>
              <a:effectLst/>
              <a:uLnTx/>
              <a:uFillTx/>
              <a:latin typeface="D2Coding"/>
              <a:cs typeface="+mn-cs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marR="0" lvl="0" indent="0" algn="ctr" defTabSz="39375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0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100000"/>
                  </a:srgbClr>
                </a:solidFill>
                <a:effectLst/>
                <a:uLnTx/>
                <a:uFillTx/>
                <a:latin typeface="휴먼엑스포"/>
                <a:cs typeface="+mn-cs"/>
              </a:rPr>
              <a:t>4</a:t>
            </a:r>
            <a:r>
              <a: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100000"/>
                  </a:srgbClr>
                </a:solidFill>
                <a:effectLst/>
                <a:uLnTx/>
                <a:uFillTx/>
                <a:latin typeface="휴먼엑스포"/>
                <a:cs typeface="+mn-cs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39626" y="1863412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marR="0" lvl="0" indent="0" algn="l" defTabSz="39375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4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핵심코드</a:t>
            </a:r>
            <a:r>
              <a:rPr kumimoji="0" lang="ko-KR" alt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 및 시행착오(</a:t>
            </a:r>
            <a:r>
              <a:rPr kumimoji="0" lang="en-US" altLang="ko-KR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17</a:t>
            </a:r>
            <a:r>
              <a:rPr kumimoji="0" lang="ko-KR" alt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/</a:t>
            </a:r>
            <a:r>
              <a:rPr kumimoji="0" lang="en-US" altLang="ko-KR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17</a:t>
            </a:r>
            <a:r>
              <a:rPr kumimoji="0" lang="ko-KR" alt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)</a:t>
            </a:r>
            <a:r>
              <a:rPr kumimoji="0" lang="en-US" altLang="ko-KR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-</a:t>
            </a:r>
            <a:r>
              <a:rPr kumimoji="0" lang="ko-KR" alt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김한민</a:t>
            </a:r>
            <a:endParaRPr kumimoji="0" lang="ko-KR" altLang="en-US" sz="3400" b="1" i="0" u="none" strike="noStrike" kern="1200" cap="none" spc="0" normalizeH="0" baseline="0" noProof="0" dirty="0">
              <a:ln>
                <a:noFill/>
              </a:ln>
              <a:solidFill>
                <a:srgbClr val="1B1760">
                  <a:alpha val="100000"/>
                </a:srgbClr>
              </a:solidFill>
              <a:effectLst/>
              <a:uLnTx/>
              <a:uFillTx/>
              <a:latin typeface="D2Coding"/>
              <a:cs typeface="+mn-c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148790" y="2936841"/>
            <a:ext cx="6688335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유지관리 측면에서 로그가 필요하기 때문에 추가했습니다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.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?? ??"/>
              <a:cs typeface="+mn-cs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063435" y="2395827"/>
            <a:ext cx="6330834" cy="52322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marR="0" lvl="0" indent="0" algn="l" defTabSz="39375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Log </a:t>
            </a:r>
            <a:r>
              <a:rPr kumimoji="0" lang="ko-KR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처리</a:t>
            </a:r>
            <a:endParaRPr kumimoji="0" lang="en-US" altLang="ko-KR" sz="2800" b="1" i="0" u="none" strike="noStrike" kern="1200" cap="none" spc="0" normalizeH="0" baseline="0" noProof="0" dirty="0" smtClean="0">
              <a:ln>
                <a:noFill/>
              </a:ln>
              <a:solidFill>
                <a:srgbClr val="1B1760">
                  <a:alpha val="100000"/>
                </a:srgbClr>
              </a:solidFill>
              <a:effectLst/>
              <a:uLnTx/>
              <a:uFillTx/>
              <a:latin typeface="D2Coding"/>
              <a:cs typeface="+mn-cs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8790" y="4205434"/>
            <a:ext cx="10978186" cy="3425952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39626" y="7699650"/>
            <a:ext cx="8988806" cy="1930198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80859" y="7710660"/>
            <a:ext cx="5926899" cy="1919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021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46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11053" y="1794163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및 시행착오(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1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36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-</a:t>
            </a:r>
            <a:r>
              <a:rPr lang="ko-KR" altLang="en-US" sz="3400" b="1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허광혁</a:t>
            </a:r>
            <a:endParaRPr lang="ko-KR" altLang="en-US" sz="3400" b="1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1510702" y="2477980"/>
            <a:ext cx="6801671" cy="69519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2276360" y="2764766"/>
            <a:ext cx="5270356" cy="11784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solidFill>
                  <a:schemeClr val="tx1"/>
                </a:solidFill>
              </a:rPr>
              <a:t>뷰 작업</a:t>
            </a:r>
            <a:endParaRPr lang="ko-KR" altLang="en-US" sz="4000" dirty="0">
              <a:solidFill>
                <a:schemeClr val="tx1"/>
              </a:solidFill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1715584" y="4063956"/>
            <a:ext cx="6391906" cy="5214609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2330852" y="5287930"/>
            <a:ext cx="53148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/>
              <a:t>1. </a:t>
            </a:r>
            <a:r>
              <a:rPr lang="ko-KR" altLang="en-US" sz="3600" dirty="0" smtClean="0"/>
              <a:t>실시간 정보 보기 창</a:t>
            </a:r>
            <a:endParaRPr lang="ko-KR" altLang="en-US" sz="3600" dirty="0"/>
          </a:p>
        </p:txBody>
      </p:sp>
      <p:sp>
        <p:nvSpPr>
          <p:cNvPr id="31" name="TextBox 30"/>
          <p:cNvSpPr txBox="1"/>
          <p:nvPr/>
        </p:nvSpPr>
        <p:spPr>
          <a:xfrm>
            <a:off x="2276360" y="6730744"/>
            <a:ext cx="53736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/>
              <a:t>2. </a:t>
            </a:r>
            <a:r>
              <a:rPr lang="ko-KR" altLang="en-US" sz="3600" dirty="0" smtClean="0"/>
              <a:t>기후에 따른 단기 예측 </a:t>
            </a:r>
            <a:endParaRPr lang="en-US" altLang="ko-KR" sz="3600" dirty="0"/>
          </a:p>
          <a:p>
            <a:r>
              <a:rPr lang="en-US" altLang="ko-KR" sz="3600" dirty="0" smtClean="0"/>
              <a:t>   </a:t>
            </a:r>
            <a:r>
              <a:rPr lang="ko-KR" altLang="en-US" sz="3600" dirty="0" smtClean="0"/>
              <a:t>화면 창</a:t>
            </a:r>
            <a:endParaRPr lang="ko-KR" altLang="en-US" sz="3600" dirty="0"/>
          </a:p>
        </p:txBody>
      </p:sp>
      <p:sp>
        <p:nvSpPr>
          <p:cNvPr id="34" name="직사각형 33"/>
          <p:cNvSpPr/>
          <p:nvPr/>
        </p:nvSpPr>
        <p:spPr>
          <a:xfrm>
            <a:off x="5483308" y="6808485"/>
            <a:ext cx="2063408" cy="54641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모서리가 둥근 직사각형 35"/>
          <p:cNvSpPr/>
          <p:nvPr/>
        </p:nvSpPr>
        <p:spPr>
          <a:xfrm>
            <a:off x="9710966" y="2477980"/>
            <a:ext cx="6801671" cy="69519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/>
          <p:cNvSpPr/>
          <p:nvPr/>
        </p:nvSpPr>
        <p:spPr>
          <a:xfrm>
            <a:off x="10476624" y="2764766"/>
            <a:ext cx="5270356" cy="11784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err="1" smtClean="0">
                <a:solidFill>
                  <a:schemeClr val="tx1"/>
                </a:solidFill>
              </a:rPr>
              <a:t>머신러닝</a:t>
            </a:r>
            <a:r>
              <a:rPr lang="ko-KR" altLang="en-US" sz="4000" dirty="0" smtClean="0">
                <a:solidFill>
                  <a:schemeClr val="tx1"/>
                </a:solidFill>
              </a:rPr>
              <a:t> 작업</a:t>
            </a:r>
            <a:endParaRPr lang="ko-KR" altLang="en-US" sz="4000" dirty="0">
              <a:solidFill>
                <a:schemeClr val="tx1"/>
              </a:solidFill>
            </a:endParaRPr>
          </a:p>
        </p:txBody>
      </p:sp>
      <p:sp>
        <p:nvSpPr>
          <p:cNvPr id="38" name="모서리가 둥근 직사각형 37"/>
          <p:cNvSpPr/>
          <p:nvPr/>
        </p:nvSpPr>
        <p:spPr>
          <a:xfrm>
            <a:off x="9915848" y="4063956"/>
            <a:ext cx="6391906" cy="5214609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/>
          <p:cNvSpPr txBox="1"/>
          <p:nvPr/>
        </p:nvSpPr>
        <p:spPr>
          <a:xfrm>
            <a:off x="10185914" y="6611299"/>
            <a:ext cx="53148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/>
              <a:t>2</a:t>
            </a:r>
            <a:r>
              <a:rPr lang="en-US" altLang="ko-KR" sz="3600" dirty="0" smtClean="0"/>
              <a:t>. </a:t>
            </a:r>
            <a:r>
              <a:rPr lang="en-US" altLang="ko-KR" sz="3600" dirty="0" err="1" smtClean="0"/>
              <a:t>Tenserflow</a:t>
            </a:r>
            <a:r>
              <a:rPr lang="en-US" altLang="ko-KR" sz="3600" dirty="0" smtClean="0"/>
              <a:t> Regression</a:t>
            </a:r>
            <a:endParaRPr lang="ko-KR" altLang="en-US" sz="3600" dirty="0"/>
          </a:p>
        </p:txBody>
      </p:sp>
      <p:sp>
        <p:nvSpPr>
          <p:cNvPr id="40" name="TextBox 39"/>
          <p:cNvSpPr txBox="1"/>
          <p:nvPr/>
        </p:nvSpPr>
        <p:spPr>
          <a:xfrm>
            <a:off x="10185914" y="7748633"/>
            <a:ext cx="60360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/>
              <a:t>3</a:t>
            </a:r>
            <a:r>
              <a:rPr lang="en-US" altLang="ko-KR" sz="3600" dirty="0" smtClean="0"/>
              <a:t>. K Nearest </a:t>
            </a:r>
            <a:r>
              <a:rPr lang="en-US" altLang="ko-KR" sz="3600" dirty="0" err="1" smtClean="0"/>
              <a:t>neigbors</a:t>
            </a:r>
            <a:r>
              <a:rPr lang="en-US" altLang="ko-KR" sz="3600" dirty="0" smtClean="0"/>
              <a:t>(KNN)</a:t>
            </a:r>
            <a:endParaRPr lang="ko-KR" altLang="en-US" sz="3600" dirty="0"/>
          </a:p>
        </p:txBody>
      </p:sp>
      <p:cxnSp>
        <p:nvCxnSpPr>
          <p:cNvPr id="35" name="꺾인 연결선 34"/>
          <p:cNvCxnSpPr>
            <a:stCxn id="34" idx="0"/>
          </p:cNvCxnSpPr>
          <p:nvPr/>
        </p:nvCxnSpPr>
        <p:spPr>
          <a:xfrm rot="5400000" flipH="1" flipV="1">
            <a:off x="7858067" y="4955588"/>
            <a:ext cx="509843" cy="3195953"/>
          </a:xfrm>
          <a:prstGeom prst="bentConnector2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0185914" y="5284973"/>
            <a:ext cx="61218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AutoNum type="arabicPeriod"/>
            </a:pPr>
            <a:r>
              <a:rPr lang="ko-KR" altLang="en-US" sz="3600" dirty="0" smtClean="0"/>
              <a:t>학습 모델 데이터를 위한 </a:t>
            </a:r>
            <a:r>
              <a:rPr lang="ko-KR" altLang="en-US" sz="3600" dirty="0" err="1" smtClean="0"/>
              <a:t>크롤링</a:t>
            </a:r>
            <a:r>
              <a:rPr lang="en-US" altLang="ko-KR" sz="3600" dirty="0" smtClean="0"/>
              <a:t>(Selenium)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3510357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46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11053" y="1794163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및 시행착오(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2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36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-</a:t>
            </a:r>
            <a:r>
              <a:rPr lang="ko-KR" altLang="en-US" sz="3400" b="1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허광혁</a:t>
            </a:r>
            <a:endParaRPr lang="ko-KR" altLang="en-US" sz="3400" b="1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900016" y="2477979"/>
            <a:ext cx="16468746" cy="7029475"/>
          </a:xfrm>
          <a:prstGeom prst="roundRect">
            <a:avLst/>
          </a:prstGeom>
          <a:solidFill>
            <a:srgbClr val="5B9BD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4" name="그룹 23"/>
          <p:cNvGrpSpPr/>
          <p:nvPr/>
        </p:nvGrpSpPr>
        <p:grpSpPr>
          <a:xfrm>
            <a:off x="946615" y="4140416"/>
            <a:ext cx="4189997" cy="1524428"/>
            <a:chOff x="525521" y="1077432"/>
            <a:chExt cx="2822247" cy="1132865"/>
          </a:xfrm>
          <a:solidFill>
            <a:schemeClr val="accent3">
              <a:lumMod val="40000"/>
              <a:lumOff val="60000"/>
            </a:schemeClr>
          </a:solidFill>
        </p:grpSpPr>
        <p:sp>
          <p:nvSpPr>
            <p:cNvPr id="25" name="직사각형 24"/>
            <p:cNvSpPr/>
            <p:nvPr/>
          </p:nvSpPr>
          <p:spPr>
            <a:xfrm>
              <a:off x="882519" y="1390790"/>
              <a:ext cx="2465249" cy="819507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dirty="0">
                  <a:solidFill>
                    <a:schemeClr val="tx1"/>
                  </a:solidFill>
                </a:rPr>
                <a:t>폼 보기 요청</a:t>
              </a:r>
            </a:p>
          </p:txBody>
        </p:sp>
        <p:sp>
          <p:nvSpPr>
            <p:cNvPr id="26" name="타원 25"/>
            <p:cNvSpPr/>
            <p:nvPr/>
          </p:nvSpPr>
          <p:spPr>
            <a:xfrm>
              <a:off x="525521" y="1077432"/>
              <a:ext cx="713996" cy="626715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>
                  <a:solidFill>
                    <a:schemeClr val="tx1"/>
                  </a:solidFill>
                </a:rPr>
                <a:t>1</a:t>
              </a:r>
              <a:endParaRPr lang="ko-KR" altLang="en-US" sz="2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6600226" y="4146015"/>
            <a:ext cx="4189997" cy="1524428"/>
            <a:chOff x="4179277" y="997108"/>
            <a:chExt cx="2822247" cy="1132865"/>
          </a:xfrm>
          <a:solidFill>
            <a:schemeClr val="accent3">
              <a:lumMod val="40000"/>
              <a:lumOff val="60000"/>
            </a:schemeClr>
          </a:solidFill>
        </p:grpSpPr>
        <p:sp>
          <p:nvSpPr>
            <p:cNvPr id="29" name="직사각형 28"/>
            <p:cNvSpPr/>
            <p:nvPr/>
          </p:nvSpPr>
          <p:spPr>
            <a:xfrm>
              <a:off x="4536275" y="1310466"/>
              <a:ext cx="2465249" cy="819507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dirty="0" smtClean="0">
                  <a:solidFill>
                    <a:schemeClr val="tx1"/>
                  </a:solidFill>
                </a:rPr>
                <a:t>컨트롤러</a:t>
              </a:r>
              <a:endParaRPr lang="ko-KR" alt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32" name="타원 31"/>
            <p:cNvSpPr/>
            <p:nvPr/>
          </p:nvSpPr>
          <p:spPr>
            <a:xfrm>
              <a:off x="4179277" y="997108"/>
              <a:ext cx="713996" cy="626715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 smtClean="0">
                  <a:solidFill>
                    <a:schemeClr val="tx1"/>
                  </a:solidFill>
                </a:rPr>
                <a:t>2</a:t>
              </a:r>
              <a:endParaRPr lang="ko-KR" altLang="en-US" sz="2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12819686" y="4179403"/>
            <a:ext cx="4189997" cy="1524428"/>
            <a:chOff x="8531553" y="1095735"/>
            <a:chExt cx="2822247" cy="1132865"/>
          </a:xfrm>
          <a:solidFill>
            <a:schemeClr val="accent3">
              <a:lumMod val="40000"/>
              <a:lumOff val="60000"/>
            </a:schemeClr>
          </a:solidFill>
        </p:grpSpPr>
        <p:sp>
          <p:nvSpPr>
            <p:cNvPr id="41" name="직사각형 40"/>
            <p:cNvSpPr/>
            <p:nvPr/>
          </p:nvSpPr>
          <p:spPr>
            <a:xfrm>
              <a:off x="8888551" y="1409093"/>
              <a:ext cx="2465249" cy="819507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dirty="0" smtClean="0">
                  <a:solidFill>
                    <a:schemeClr val="tx1"/>
                  </a:solidFill>
                </a:rPr>
                <a:t>페이지 </a:t>
              </a:r>
              <a:r>
                <a:rPr lang="ko-KR" altLang="en-US" sz="2800" dirty="0" err="1" smtClean="0">
                  <a:solidFill>
                    <a:schemeClr val="tx1"/>
                  </a:solidFill>
                </a:rPr>
                <a:t>포워딩</a:t>
              </a:r>
              <a:endParaRPr lang="ko-KR" alt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42" name="타원 41"/>
            <p:cNvSpPr/>
            <p:nvPr/>
          </p:nvSpPr>
          <p:spPr>
            <a:xfrm>
              <a:off x="8531553" y="1095735"/>
              <a:ext cx="713996" cy="626715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>
                  <a:solidFill>
                    <a:schemeClr val="tx1"/>
                  </a:solidFill>
                </a:rPr>
                <a:t>3</a:t>
              </a:r>
              <a:endParaRPr lang="ko-KR" altLang="en-US" sz="2800" dirty="0">
                <a:solidFill>
                  <a:schemeClr val="tx1"/>
                </a:solidFill>
              </a:endParaRPr>
            </a:p>
          </p:txBody>
        </p:sp>
      </p:grpSp>
      <p:sp>
        <p:nvSpPr>
          <p:cNvPr id="43" name="직사각형 42"/>
          <p:cNvSpPr/>
          <p:nvPr/>
        </p:nvSpPr>
        <p:spPr>
          <a:xfrm>
            <a:off x="8029114" y="8279036"/>
            <a:ext cx="1862231" cy="97804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 smtClean="0">
                <a:solidFill>
                  <a:schemeClr val="tx1"/>
                </a:solidFill>
              </a:rPr>
              <a:t>DAO</a:t>
            </a:r>
            <a:endParaRPr lang="ko-KR" altLang="en-US" sz="2800" dirty="0">
              <a:solidFill>
                <a:schemeClr val="tx1"/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12418580" y="8286673"/>
            <a:ext cx="1862231" cy="97804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 smtClean="0">
                <a:solidFill>
                  <a:schemeClr val="tx1"/>
                </a:solidFill>
              </a:rPr>
              <a:t>SQL</a:t>
            </a:r>
            <a:endParaRPr lang="ko-KR" altLang="en-US" sz="2800" dirty="0">
              <a:solidFill>
                <a:schemeClr val="tx1"/>
              </a:solidFill>
            </a:endParaRPr>
          </a:p>
        </p:txBody>
      </p:sp>
      <p:cxnSp>
        <p:nvCxnSpPr>
          <p:cNvPr id="45" name="직선 화살표 연결선 44"/>
          <p:cNvCxnSpPr>
            <a:stCxn id="25" idx="3"/>
            <a:endCxn id="29" idx="1"/>
          </p:cNvCxnSpPr>
          <p:nvPr/>
        </p:nvCxnSpPr>
        <p:spPr>
          <a:xfrm>
            <a:off x="5136612" y="5113464"/>
            <a:ext cx="1993625" cy="5599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/>
          <p:cNvCxnSpPr/>
          <p:nvPr/>
        </p:nvCxnSpPr>
        <p:spPr>
          <a:xfrm>
            <a:off x="8527938" y="5670443"/>
            <a:ext cx="0" cy="2608593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위쪽 화살표 설명선 46"/>
          <p:cNvSpPr/>
          <p:nvPr/>
        </p:nvSpPr>
        <p:spPr>
          <a:xfrm>
            <a:off x="4710318" y="5307800"/>
            <a:ext cx="2374442" cy="1547845"/>
          </a:xfrm>
          <a:prstGeom prst="upArrowCallou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 smtClean="0">
                <a:solidFill>
                  <a:schemeClr val="tx1"/>
                </a:solidFill>
              </a:rPr>
              <a:t>VO </a:t>
            </a:r>
            <a:r>
              <a:rPr lang="ko-KR" altLang="en-US" sz="2800" dirty="0" smtClean="0">
                <a:solidFill>
                  <a:schemeClr val="tx1"/>
                </a:solidFill>
              </a:rPr>
              <a:t>데이터</a:t>
            </a:r>
            <a:endParaRPr lang="ko-KR" altLang="en-US" sz="2800" dirty="0">
              <a:solidFill>
                <a:schemeClr val="tx1"/>
              </a:solidFill>
            </a:endParaRPr>
          </a:p>
        </p:txBody>
      </p:sp>
      <p:cxnSp>
        <p:nvCxnSpPr>
          <p:cNvPr id="48" name="직선 화살표 연결선 47"/>
          <p:cNvCxnSpPr/>
          <p:nvPr/>
        </p:nvCxnSpPr>
        <p:spPr>
          <a:xfrm>
            <a:off x="9891345" y="9030568"/>
            <a:ext cx="2527235" cy="7637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/>
          <p:cNvCxnSpPr>
            <a:stCxn id="29" idx="3"/>
            <a:endCxn id="41" idx="1"/>
          </p:cNvCxnSpPr>
          <p:nvPr/>
        </p:nvCxnSpPr>
        <p:spPr>
          <a:xfrm>
            <a:off x="10790223" y="5119063"/>
            <a:ext cx="2559474" cy="3338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/>
          <p:cNvSpPr/>
          <p:nvPr/>
        </p:nvSpPr>
        <p:spPr>
          <a:xfrm>
            <a:off x="1832072" y="2686568"/>
            <a:ext cx="13726306" cy="110276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err="1" smtClean="0">
                <a:solidFill>
                  <a:schemeClr val="tx1"/>
                </a:solidFill>
              </a:rPr>
              <a:t>페이징</a:t>
            </a:r>
            <a:r>
              <a:rPr lang="ko-KR" altLang="en-US" sz="4000" dirty="0" smtClean="0">
                <a:solidFill>
                  <a:schemeClr val="tx1"/>
                </a:solidFill>
              </a:rPr>
              <a:t> 처리 기본 개요</a:t>
            </a:r>
            <a:endParaRPr lang="ko-KR" altLang="en-US" sz="4000" dirty="0">
              <a:solidFill>
                <a:schemeClr val="tx1"/>
              </a:solidFill>
            </a:endParaRPr>
          </a:p>
        </p:txBody>
      </p:sp>
      <p:sp>
        <p:nvSpPr>
          <p:cNvPr id="53" name="타원 52"/>
          <p:cNvSpPr/>
          <p:nvPr/>
        </p:nvSpPr>
        <p:spPr>
          <a:xfrm>
            <a:off x="4778212" y="5964317"/>
            <a:ext cx="2149232" cy="777766"/>
          </a:xfrm>
          <a:prstGeom prst="ellipse">
            <a:avLst/>
          </a:prstGeom>
          <a:noFill/>
          <a:ln w="28575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4" name="꺾인 연결선 53"/>
          <p:cNvCxnSpPr>
            <a:stCxn id="53" idx="4"/>
            <a:endCxn id="43" idx="1"/>
          </p:cNvCxnSpPr>
          <p:nvPr/>
        </p:nvCxnSpPr>
        <p:spPr>
          <a:xfrm rot="16200000" flipH="1">
            <a:off x="5927984" y="6666927"/>
            <a:ext cx="2025974" cy="2176286"/>
          </a:xfrm>
          <a:prstGeom prst="bentConnector2">
            <a:avLst/>
          </a:prstGeom>
          <a:ln w="28575"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/>
          <p:cNvCxnSpPr/>
          <p:nvPr/>
        </p:nvCxnSpPr>
        <p:spPr>
          <a:xfrm flipH="1" flipV="1">
            <a:off x="9891345" y="8624610"/>
            <a:ext cx="2527235" cy="17005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/>
          <p:cNvCxnSpPr/>
          <p:nvPr/>
        </p:nvCxnSpPr>
        <p:spPr>
          <a:xfrm flipV="1">
            <a:off x="9130464" y="5682805"/>
            <a:ext cx="0" cy="256247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703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46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11053" y="1794163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및 시행착오(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3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36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-</a:t>
            </a:r>
            <a:r>
              <a:rPr lang="ko-KR" altLang="en-US" sz="3400" b="1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허광혁</a:t>
            </a:r>
            <a:endParaRPr lang="ko-KR" altLang="en-US" sz="3400" b="1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pic>
        <p:nvPicPr>
          <p:cNvPr id="58" name="그림 5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1016" y="2613810"/>
            <a:ext cx="9074988" cy="6996042"/>
          </a:xfrm>
          <a:prstGeom prst="rect">
            <a:avLst/>
          </a:prstGeom>
        </p:spPr>
      </p:pic>
      <p:pic>
        <p:nvPicPr>
          <p:cNvPr id="59" name="그림 5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51924" y="2550994"/>
            <a:ext cx="2447020" cy="735348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0" name="직사각형 59"/>
          <p:cNvSpPr/>
          <p:nvPr/>
        </p:nvSpPr>
        <p:spPr>
          <a:xfrm>
            <a:off x="887729" y="4793109"/>
            <a:ext cx="1452707" cy="415712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1" name="직선 연결선 60"/>
          <p:cNvCxnSpPr/>
          <p:nvPr/>
        </p:nvCxnSpPr>
        <p:spPr>
          <a:xfrm flipV="1">
            <a:off x="2353723" y="2601083"/>
            <a:ext cx="1498201" cy="2192026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/>
          <p:cNvCxnSpPr/>
          <p:nvPr/>
        </p:nvCxnSpPr>
        <p:spPr>
          <a:xfrm>
            <a:off x="2340436" y="8885653"/>
            <a:ext cx="1511488" cy="1017851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5" name="그림 6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95524" y="784437"/>
            <a:ext cx="9454255" cy="1130612"/>
          </a:xfrm>
          <a:prstGeom prst="rect">
            <a:avLst/>
          </a:prstGeom>
        </p:spPr>
      </p:pic>
      <p:pic>
        <p:nvPicPr>
          <p:cNvPr id="66" name="그림 6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95524" y="2201403"/>
            <a:ext cx="9161370" cy="2786659"/>
          </a:xfrm>
          <a:prstGeom prst="rect">
            <a:avLst/>
          </a:prstGeom>
        </p:spPr>
      </p:pic>
      <p:pic>
        <p:nvPicPr>
          <p:cNvPr id="67" name="그림 6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12990" y="5593088"/>
            <a:ext cx="6732230" cy="2097213"/>
          </a:xfrm>
          <a:prstGeom prst="rect">
            <a:avLst/>
          </a:prstGeom>
        </p:spPr>
      </p:pic>
      <p:pic>
        <p:nvPicPr>
          <p:cNvPr id="68" name="그림 6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913449" y="5632446"/>
            <a:ext cx="4658638" cy="2399904"/>
          </a:xfrm>
          <a:prstGeom prst="rect">
            <a:avLst/>
          </a:prstGeom>
        </p:spPr>
      </p:pic>
      <p:pic>
        <p:nvPicPr>
          <p:cNvPr id="69" name="그림 6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20579" y="7963000"/>
            <a:ext cx="10954564" cy="1581586"/>
          </a:xfrm>
          <a:prstGeom prst="rect">
            <a:avLst/>
          </a:prstGeom>
        </p:spPr>
      </p:pic>
      <p:pic>
        <p:nvPicPr>
          <p:cNvPr id="70" name="그림 6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826172" y="8275627"/>
            <a:ext cx="4741114" cy="1193233"/>
          </a:xfrm>
          <a:prstGeom prst="rect">
            <a:avLst/>
          </a:prstGeom>
        </p:spPr>
      </p:pic>
      <p:cxnSp>
        <p:nvCxnSpPr>
          <p:cNvPr id="73" name="직선 화살표 연결선 72"/>
          <p:cNvCxnSpPr/>
          <p:nvPr/>
        </p:nvCxnSpPr>
        <p:spPr>
          <a:xfrm>
            <a:off x="11245220" y="7121095"/>
            <a:ext cx="1677431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/>
          <p:cNvCxnSpPr/>
          <p:nvPr/>
        </p:nvCxnSpPr>
        <p:spPr>
          <a:xfrm flipH="1">
            <a:off x="11245221" y="6227734"/>
            <a:ext cx="1668228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직사각형 80"/>
          <p:cNvSpPr/>
          <p:nvPr/>
        </p:nvSpPr>
        <p:spPr>
          <a:xfrm>
            <a:off x="13558062" y="668745"/>
            <a:ext cx="4014025" cy="4681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/>
              <a:t>다른 페이지</a:t>
            </a:r>
            <a:endParaRPr lang="ko-KR" altLang="en-US" sz="2800" dirty="0"/>
          </a:p>
        </p:txBody>
      </p:sp>
      <p:cxnSp>
        <p:nvCxnSpPr>
          <p:cNvPr id="100" name="직선 화살표 연결선 99"/>
          <p:cNvCxnSpPr/>
          <p:nvPr/>
        </p:nvCxnSpPr>
        <p:spPr>
          <a:xfrm flipV="1">
            <a:off x="10303891" y="4987983"/>
            <a:ext cx="329676" cy="599484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화살표 연결선 102"/>
          <p:cNvCxnSpPr/>
          <p:nvPr/>
        </p:nvCxnSpPr>
        <p:spPr>
          <a:xfrm flipH="1">
            <a:off x="9213741" y="4982362"/>
            <a:ext cx="428471" cy="55872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/>
          <p:cNvSpPr/>
          <p:nvPr/>
        </p:nvSpPr>
        <p:spPr>
          <a:xfrm>
            <a:off x="6777616" y="9004811"/>
            <a:ext cx="4014025" cy="4681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/>
              <a:t>예시 페이지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596834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/>
      <p:bldP spid="81" grpId="0" animBg="1"/>
      <p:bldP spid="27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46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1052" y="2184448"/>
            <a:ext cx="10527353" cy="7399602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3194144" y="4360444"/>
            <a:ext cx="5105152" cy="250987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5339623" y="3963628"/>
            <a:ext cx="710676" cy="28390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/>
          <p:cNvSpPr/>
          <p:nvPr/>
        </p:nvSpPr>
        <p:spPr>
          <a:xfrm>
            <a:off x="2676613" y="3922438"/>
            <a:ext cx="858964" cy="8643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 smtClean="0"/>
              <a:t>1</a:t>
            </a:r>
            <a:endParaRPr lang="ko-KR" altLang="en-US" sz="4000" dirty="0"/>
          </a:p>
        </p:txBody>
      </p:sp>
      <p:sp>
        <p:nvSpPr>
          <p:cNvPr id="29" name="타원 28"/>
          <p:cNvSpPr/>
          <p:nvPr/>
        </p:nvSpPr>
        <p:spPr>
          <a:xfrm>
            <a:off x="4632915" y="3295923"/>
            <a:ext cx="858964" cy="8643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 smtClean="0"/>
              <a:t>2</a:t>
            </a:r>
            <a:endParaRPr lang="ko-KR" altLang="en-US" sz="4000" dirty="0"/>
          </a:p>
        </p:txBody>
      </p:sp>
      <p:sp>
        <p:nvSpPr>
          <p:cNvPr id="30" name="왼쪽 화살표 설명선 29"/>
          <p:cNvSpPr/>
          <p:nvPr/>
        </p:nvSpPr>
        <p:spPr>
          <a:xfrm>
            <a:off x="8387345" y="5084681"/>
            <a:ext cx="2700044" cy="1580398"/>
          </a:xfrm>
          <a:prstGeom prst="leftArrowCallout">
            <a:avLst>
              <a:gd name="adj1" fmla="val 25000"/>
              <a:gd name="adj2" fmla="val 25000"/>
              <a:gd name="adj3" fmla="val 25000"/>
              <a:gd name="adj4" fmla="val 7483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dirty="0" smtClean="0"/>
              <a:t>Iframe</a:t>
            </a:r>
            <a:endParaRPr lang="ko-KR" altLang="en-US" sz="4400" dirty="0"/>
          </a:p>
        </p:txBody>
      </p:sp>
      <p:sp>
        <p:nvSpPr>
          <p:cNvPr id="31" name="모서리가 둥근 직사각형 30"/>
          <p:cNvSpPr/>
          <p:nvPr/>
        </p:nvSpPr>
        <p:spPr>
          <a:xfrm>
            <a:off x="11526454" y="2184449"/>
            <a:ext cx="5766094" cy="7399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11973243" y="2543664"/>
            <a:ext cx="4882646" cy="98705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 smtClean="0">
                <a:solidFill>
                  <a:schemeClr val="tx1"/>
                </a:solidFill>
              </a:rPr>
              <a:t>Ajax </a:t>
            </a:r>
            <a:r>
              <a:rPr lang="ko-KR" altLang="en-US" sz="2800" dirty="0" smtClean="0">
                <a:solidFill>
                  <a:schemeClr val="tx1"/>
                </a:solidFill>
              </a:rPr>
              <a:t>비동기 통신</a:t>
            </a:r>
            <a:endParaRPr lang="en-US" altLang="ko-KR" sz="28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2800" dirty="0" smtClean="0">
                <a:solidFill>
                  <a:schemeClr val="tx1"/>
                </a:solidFill>
              </a:rPr>
              <a:t>사용</a:t>
            </a:r>
            <a:endParaRPr lang="ko-KR" altLang="en-US" sz="2800" dirty="0">
              <a:solidFill>
                <a:schemeClr val="tx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11835181" y="3800199"/>
            <a:ext cx="5269948" cy="537867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2028832" y="4868302"/>
            <a:ext cx="48826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3600" dirty="0" err="1" smtClean="0"/>
              <a:t>클릭된</a:t>
            </a:r>
            <a:r>
              <a:rPr lang="ko-KR" altLang="en-US" sz="3600" dirty="0" smtClean="0"/>
              <a:t> </a:t>
            </a:r>
            <a:r>
              <a:rPr lang="ko-KR" altLang="en-US" sz="3600" dirty="0" err="1" smtClean="0"/>
              <a:t>도시데이터</a:t>
            </a:r>
            <a:r>
              <a:rPr lang="ko-KR" altLang="en-US" sz="3600" dirty="0" smtClean="0"/>
              <a:t> </a:t>
            </a:r>
            <a:endParaRPr lang="en-US" altLang="ko-KR" sz="3600" dirty="0" smtClean="0"/>
          </a:p>
          <a:p>
            <a:r>
              <a:rPr lang="en-US" altLang="ko-KR" sz="3600" dirty="0" smtClean="0"/>
              <a:t>  </a:t>
            </a:r>
            <a:r>
              <a:rPr lang="ko-KR" altLang="en-US" sz="3600" dirty="0" smtClean="0"/>
              <a:t>실시간 정보</a:t>
            </a:r>
            <a:endParaRPr lang="ko-KR" altLang="en-US" sz="3600" dirty="0"/>
          </a:p>
        </p:txBody>
      </p:sp>
      <p:sp>
        <p:nvSpPr>
          <p:cNvPr id="35" name="TextBox 34"/>
          <p:cNvSpPr txBox="1"/>
          <p:nvPr/>
        </p:nvSpPr>
        <p:spPr>
          <a:xfrm>
            <a:off x="12048457" y="6696874"/>
            <a:ext cx="48630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/>
              <a:t>2. </a:t>
            </a:r>
            <a:r>
              <a:rPr lang="ko-KR" altLang="en-US" sz="3600" dirty="0" smtClean="0"/>
              <a:t>해당 도시의</a:t>
            </a:r>
            <a:endParaRPr lang="en-US" altLang="ko-KR" sz="3600" dirty="0" smtClean="0"/>
          </a:p>
          <a:p>
            <a:r>
              <a:rPr lang="en-US" altLang="ko-KR" sz="3600" dirty="0" smtClean="0"/>
              <a:t>   CCTV URL </a:t>
            </a:r>
            <a:r>
              <a:rPr lang="ko-KR" altLang="en-US" sz="3600" dirty="0" smtClean="0"/>
              <a:t>요청</a:t>
            </a:r>
            <a:endParaRPr lang="ko-KR" altLang="en-US" sz="3600" dirty="0"/>
          </a:p>
        </p:txBody>
      </p:sp>
      <p:sp>
        <p:nvSpPr>
          <p:cNvPr id="37" name="TextBox 36"/>
          <p:cNvSpPr txBox="1"/>
          <p:nvPr/>
        </p:nvSpPr>
        <p:spPr>
          <a:xfrm>
            <a:off x="911053" y="1500630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및 시행착오(</a:t>
            </a:r>
            <a:r>
              <a:rPr lang="en-US" altLang="ko-KR" sz="3400" b="1" dirty="0">
                <a:solidFill>
                  <a:srgbClr val="1B1760">
                    <a:alpha val="100000"/>
                  </a:srgbClr>
                </a:solidFill>
                <a:latin typeface="D2Coding"/>
              </a:rPr>
              <a:t>4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36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-</a:t>
            </a:r>
            <a:r>
              <a:rPr lang="ko-KR" altLang="en-US" sz="3400" b="1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허광혁</a:t>
            </a:r>
            <a:endParaRPr lang="ko-KR" altLang="en-US" sz="3400" b="1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</p:spTree>
    <p:extLst>
      <p:ext uri="{BB962C8B-B14F-4D97-AF65-F5344CB8AC3E}">
        <p14:creationId xmlns:p14="http://schemas.microsoft.com/office/powerpoint/2010/main" val="303502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46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11053" y="1500630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및 시행착오(</a:t>
            </a:r>
            <a:r>
              <a:rPr lang="en-US" altLang="ko-KR" sz="3400" b="1" dirty="0">
                <a:solidFill>
                  <a:srgbClr val="1B1760">
                    <a:alpha val="100000"/>
                  </a:srgbClr>
                </a:solidFill>
                <a:latin typeface="D2Coding"/>
              </a:rPr>
              <a:t>5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36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-</a:t>
            </a:r>
            <a:r>
              <a:rPr lang="ko-KR" altLang="en-US" sz="3400" b="1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허광혁</a:t>
            </a:r>
            <a:endParaRPr lang="ko-KR" altLang="en-US" sz="3400" b="1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6944" y="2179164"/>
            <a:ext cx="2422570" cy="7464469"/>
          </a:xfrm>
          <a:prstGeom prst="rect">
            <a:avLst/>
          </a:prstGeom>
        </p:spPr>
      </p:pic>
      <p:sp>
        <p:nvSpPr>
          <p:cNvPr id="24" name="직사각형 23"/>
          <p:cNvSpPr/>
          <p:nvPr/>
        </p:nvSpPr>
        <p:spPr>
          <a:xfrm>
            <a:off x="2358229" y="4892347"/>
            <a:ext cx="1179060" cy="49086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3883604" y="2179164"/>
            <a:ext cx="12341948" cy="9025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 smtClean="0"/>
              <a:t>1. Ajax </a:t>
            </a:r>
            <a:r>
              <a:rPr lang="ko-KR" altLang="en-US" sz="2800" dirty="0" smtClean="0"/>
              <a:t>비동기 통신 </a:t>
            </a:r>
            <a:r>
              <a:rPr lang="en-US" altLang="ko-KR" sz="2800" dirty="0" smtClean="0"/>
              <a:t>- </a:t>
            </a:r>
            <a:r>
              <a:rPr lang="ko-KR" altLang="en-US" sz="2800" dirty="0" err="1" smtClean="0"/>
              <a:t>클릭된</a:t>
            </a:r>
            <a:r>
              <a:rPr lang="ko-KR" altLang="en-US" sz="2800" dirty="0" smtClean="0"/>
              <a:t> 도시 데이터 </a:t>
            </a:r>
            <a:r>
              <a:rPr lang="ko-KR" altLang="en-US" sz="2800" dirty="0"/>
              <a:t>실시간 </a:t>
            </a:r>
            <a:r>
              <a:rPr lang="ko-KR" altLang="en-US" sz="2800" dirty="0" smtClean="0"/>
              <a:t>정보</a:t>
            </a:r>
            <a:endParaRPr lang="ko-KR" altLang="en-US" sz="2800" dirty="0"/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83604" y="3267288"/>
            <a:ext cx="8531248" cy="2579576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83604" y="5909845"/>
            <a:ext cx="13027874" cy="4207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801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46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11053" y="1500630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및 시행착오(</a:t>
            </a:r>
            <a:r>
              <a:rPr lang="en-US" altLang="ko-KR" sz="3400" b="1" dirty="0">
                <a:solidFill>
                  <a:srgbClr val="1B1760">
                    <a:alpha val="100000"/>
                  </a:srgbClr>
                </a:solidFill>
                <a:latin typeface="D2Coding"/>
              </a:rPr>
              <a:t>6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36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-</a:t>
            </a:r>
            <a:r>
              <a:rPr lang="ko-KR" altLang="en-US" sz="3400" b="1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허광혁</a:t>
            </a:r>
            <a:endParaRPr lang="ko-KR" altLang="en-US" sz="3400" b="1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959490" y="2179164"/>
            <a:ext cx="12341948" cy="11312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 smtClean="0"/>
              <a:t>2. Ajax </a:t>
            </a:r>
            <a:r>
              <a:rPr lang="ko-KR" altLang="en-US" sz="2800" dirty="0"/>
              <a:t>비동기 통신 </a:t>
            </a:r>
            <a:r>
              <a:rPr lang="en-US" altLang="ko-KR" sz="2800" dirty="0"/>
              <a:t>- </a:t>
            </a:r>
            <a:r>
              <a:rPr lang="ko-KR" altLang="en-US" sz="2800" dirty="0" smtClean="0"/>
              <a:t>해당 도시의 </a:t>
            </a:r>
            <a:r>
              <a:rPr lang="en-US" altLang="ko-KR" sz="2800" dirty="0" smtClean="0"/>
              <a:t>CCTV URL </a:t>
            </a:r>
            <a:r>
              <a:rPr lang="ko-KR" altLang="en-US" sz="2800" dirty="0" smtClean="0"/>
              <a:t>요청</a:t>
            </a:r>
            <a:endParaRPr lang="en-US" altLang="ko-KR" sz="2800" dirty="0" smtClean="0"/>
          </a:p>
          <a:p>
            <a:pPr algn="ctr"/>
            <a:r>
              <a:rPr lang="en-US" altLang="ko-KR" sz="2800" dirty="0" smtClean="0"/>
              <a:t>(</a:t>
            </a:r>
            <a:r>
              <a:rPr lang="en-US" altLang="ko-KR" sz="2800" dirty="0"/>
              <a:t>(</a:t>
            </a:r>
            <a:r>
              <a:rPr lang="en-US" altLang="ko-KR" sz="2800" dirty="0" err="1"/>
              <a:t>placeMarkerAndInfoWindow</a:t>
            </a:r>
            <a:r>
              <a:rPr lang="en-US" altLang="ko-KR" sz="2800" dirty="0"/>
              <a:t> </a:t>
            </a:r>
            <a:r>
              <a:rPr lang="ko-KR" altLang="en-US" sz="2800" dirty="0"/>
              <a:t>함수 </a:t>
            </a:r>
            <a:r>
              <a:rPr lang="ko-KR" altLang="en-US" sz="2800" dirty="0" smtClean="0"/>
              <a:t>안 </a:t>
            </a:r>
            <a:r>
              <a:rPr lang="en-US" altLang="ko-KR" sz="2800" dirty="0" smtClean="0"/>
              <a:t>)</a:t>
            </a:r>
            <a:endParaRPr lang="ko-KR" altLang="en-US" sz="2800" dirty="0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9842" y="3524973"/>
            <a:ext cx="12655792" cy="6105604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05130" y="3443413"/>
            <a:ext cx="11051030" cy="3029339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80715" y="6577775"/>
            <a:ext cx="9275445" cy="3020739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1223607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46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11053" y="1500630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및 시행착오(</a:t>
            </a:r>
            <a:r>
              <a:rPr lang="en-US" altLang="ko-KR" sz="3400" b="1" dirty="0">
                <a:solidFill>
                  <a:srgbClr val="1B1760">
                    <a:alpha val="100000"/>
                  </a:srgbClr>
                </a:solidFill>
                <a:latin typeface="D2Coding"/>
              </a:rPr>
              <a:t>7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36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-</a:t>
            </a:r>
            <a:r>
              <a:rPr lang="ko-KR" altLang="en-US" sz="3400" b="1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허광혁</a:t>
            </a:r>
            <a:endParaRPr lang="ko-KR" altLang="en-US" sz="3400" b="1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13741" y="2284559"/>
            <a:ext cx="7850042" cy="7307412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87608" y="2284559"/>
            <a:ext cx="7235815" cy="7333890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2659460" y="2951119"/>
            <a:ext cx="1371852" cy="45824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12491066" y="3016537"/>
            <a:ext cx="1029012" cy="45824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/>
          <p:cNvSpPr/>
          <p:nvPr/>
        </p:nvSpPr>
        <p:spPr>
          <a:xfrm>
            <a:off x="4384403" y="8648483"/>
            <a:ext cx="1042223" cy="1016810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8515253" y="1298572"/>
            <a:ext cx="6480837" cy="9025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/>
              <a:t>정상적으로 통신이 완료된 모습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227179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72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7173" name="그림 7172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7174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7175" name="그림 717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7176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7177" name="그림 717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7259" name="TextBox 725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en-US" sz="3000" b="1" dirty="0">
                <a:solidFill>
                  <a:srgbClr val="FFFFFF">
                    <a:alpha val="100000"/>
                  </a:srgbClr>
                </a:solidFill>
                <a:latin typeface="D2Coding"/>
              </a:rPr>
              <a:t>4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39626" y="1763369"/>
            <a:ext cx="6092674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유사서비스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분석(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1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6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endParaRPr kumimoji="0" lang="ko-KR" altLang="en-US" sz="3400" b="1" i="0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063435" y="568222"/>
            <a:ext cx="4645748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ko-KR" sz="3000" b="1" i="0" baseline="0" dirty="0" smtClean="0">
                <a:solidFill>
                  <a:srgbClr val="FFFFFF">
                    <a:alpha val="100000"/>
                  </a:srgbClr>
                </a:solidFill>
                <a:latin typeface="D2Coding"/>
              </a:rPr>
              <a:t>2</a:t>
            </a:r>
            <a:r>
              <a:rPr kumimoji="0" lang="ko-KR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D2Coding"/>
              </a:rPr>
              <a:t>. 배경 및 필요성</a:t>
            </a:r>
            <a:endParaRPr kumimoji="0" lang="ko-KR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139626" y="2500820"/>
            <a:ext cx="15154680" cy="59043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368348" lvl="0" indent="-368348" algn="l" defTabSz="393752" rtl="0" eaLnBrk="1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Arial"/>
              <a:buBlip>
                <a:blip r:embed="rId5"/>
              </a:buBlip>
              <a:defRPr/>
            </a:pPr>
            <a:r>
              <a:rPr kumimoji="1" lang="ko-KR" altLang="en-US" sz="3000" b="0" i="0" baseline="0">
                <a:solidFill>
                  <a:srgbClr val="000000">
                    <a:alpha val="100000"/>
                  </a:srgbClr>
                </a:solidFill>
                <a:latin typeface="D2Coding"/>
              </a:rPr>
              <a:t>타 미세먼지 분석 프로젝트</a:t>
            </a:r>
            <a:endParaRPr kumimoji="1" lang="ko-KR" altLang="en-US" sz="3000" b="0" i="0">
              <a:solidFill>
                <a:srgbClr val="000000">
                  <a:alpha val="100000"/>
                </a:srgbClr>
              </a:solidFill>
              <a:latin typeface="D2Coding"/>
            </a:endParaRPr>
          </a:p>
        </p:txBody>
      </p:sp>
      <p:graphicFrame>
        <p:nvGraphicFramePr>
          <p:cNvPr id="15" name="표 14"/>
          <p:cNvGraphicFramePr/>
          <p:nvPr>
            <p:extLst>
              <p:ext uri="{D42A27DB-BD31-4B8C-83A1-F6EECF244321}">
                <p14:modId xmlns:p14="http://schemas.microsoft.com/office/powerpoint/2010/main" val="131051457"/>
              </p:ext>
            </p:extLst>
          </p:nvPr>
        </p:nvGraphicFramePr>
        <p:xfrm>
          <a:off x="1139626" y="3213155"/>
          <a:ext cx="16160973" cy="6116262"/>
        </p:xfrm>
        <a:graphic>
          <a:graphicData uri="http://schemas.openxmlformats.org/drawingml/2006/table">
            <a:tbl>
              <a:tblPr firstRow="1" bandRow="1"/>
              <a:tblGrid>
                <a:gridCol w="35670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5938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66440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2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프로젝트명</a:t>
                      </a:r>
                      <a:endParaRPr kumimoji="0" lang="ko-KR" altLang="en-US" sz="2200" b="1" i="0">
                        <a:solidFill>
                          <a:srgbClr val="FFFFFF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2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담당 업무</a:t>
                      </a:r>
                      <a:endParaRPr kumimoji="0" lang="ko-KR" altLang="en-US" sz="2200" b="1" i="0">
                        <a:solidFill>
                          <a:srgbClr val="FFFFFF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38347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머신러닝</a:t>
                      </a:r>
                      <a:r>
                        <a:rPr kumimoji="1" lang="ko-KR" altLang="en-US" sz="22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 기반 미세먼지 </a:t>
                      </a:r>
                      <a:br>
                        <a:rPr kumimoji="1" lang="ko-KR" altLang="en-US" sz="22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</a:br>
                      <a:r>
                        <a:rPr kumimoji="1" lang="ko-KR" altLang="en-US" sz="22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데이터 분석 프로젝트</a:t>
                      </a:r>
                      <a:endParaRPr kumimoji="1" lang="ko-KR" altLang="en-US" sz="22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68348" lvl="0" indent="-368348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6"/>
                        </a:buBlip>
                        <a:defRPr/>
                      </a:pPr>
                      <a:r>
                        <a:rPr kumimoji="1" lang="ko-KR" altLang="en-US" sz="22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서울대공원을 기준으로 한 미세먼지 수치와 관광객 수의 상관관계 </a:t>
                      </a:r>
                      <a:r>
                        <a:rPr kumimoji="1" lang="ko-KR" altLang="en-US" sz="22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조사</a:t>
                      </a:r>
                      <a:endParaRPr kumimoji="1" lang="en-US" altLang="ko-KR" sz="2200" b="0" i="0" baseline="0" dirty="0" smtClean="0">
                        <a:solidFill>
                          <a:srgbClr val="000000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  <a:p>
                      <a:pPr marL="368348" lvl="0" indent="-368348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6"/>
                        </a:buBlip>
                        <a:defRPr/>
                      </a:pPr>
                      <a:r>
                        <a:rPr kumimoji="0" lang="ko-KR" altLang="en-US" sz="22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결과 </a:t>
                      </a:r>
                      <a:r>
                        <a:rPr kumimoji="0" lang="ko-KR" altLang="en-US" sz="22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: 미세먼지 수치가 높을 때 관광객 수 감소</a:t>
                      </a:r>
                      <a:r>
                        <a:rPr kumimoji="0" lang="ko-KR" altLang="en-US" sz="22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, </a:t>
                      </a:r>
                      <a:r>
                        <a:rPr kumimoji="0" lang="ko-KR" altLang="en-US" sz="22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미세먼지 수치가 낮을 때 관광객 수 증가</a:t>
                      </a:r>
                      <a:endParaRPr kumimoji="0" lang="ko-KR" altLang="en-US" sz="22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80949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미세먼지 현황 확인 프로젝트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68348" lvl="0" indent="-368348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6"/>
                        </a:buBlip>
                        <a:defRPr/>
                      </a:pPr>
                      <a:r>
                        <a:rPr kumimoji="1" lang="ko-KR" altLang="en-US" sz="22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대한민국 미세먼지 현황 분석, 서울시 교통량과 미세먼지 농도의 상관 관계 분석, 풍향과 서울시 미세먼지 농도의 상관 관계 분석, 중국 미세먼지와 서울시 미세먼지 농도의 상관관계 분석</a:t>
                      </a:r>
                    </a:p>
                    <a:p>
                      <a:pPr marL="368348" lvl="0" indent="-368348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6"/>
                        </a:buBlip>
                        <a:defRPr/>
                      </a:pPr>
                      <a:r>
                        <a:rPr kumimoji="0" lang="ko-KR" altLang="en-US" sz="22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결과 : 대한민국의 미세먼지 농도는 중국의 미세먼지 영향을 받음, 서울시 교통량과 서울시의 미세먼지 농도는 상관관계가 있음, 서풍이 많이 불수록 미세먼지 농도가 높아짐, 중국 도시의 미세먼지와 서울 미세먼지의 상관관계가 </a:t>
                      </a:r>
                      <a:r>
                        <a:rPr kumimoji="0" lang="ko-KR" altLang="en-US" sz="22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있음</a:t>
                      </a:r>
                      <a:endParaRPr kumimoji="0" lang="ko-KR" altLang="en-US" sz="22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65263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기후와 경제를 이용한 미세먼지 예측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68348" lvl="0" indent="-368348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6"/>
                        </a:buBlip>
                        <a:defRPr/>
                      </a:pPr>
                      <a:r>
                        <a:rPr kumimoji="1" lang="ko-KR" altLang="en-US" sz="22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미세먼지 예측 및 미세먼지에 양향을 주는 변수 파악</a:t>
                      </a:r>
                    </a:p>
                    <a:p>
                      <a:pPr marL="368348" lvl="0" indent="-368348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6"/>
                        </a:buBlip>
                        <a:defRPr/>
                      </a:pPr>
                      <a:r>
                        <a:rPr kumimoji="0" lang="ko-KR" altLang="en-US" sz="22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독립변수로 기후 / 코스피 / 석유 소비량 / 경유 소비량 데이터 활용</a:t>
                      </a:r>
                      <a:endParaRPr kumimoji="0" lang="ko-KR" altLang="en-US" sz="22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65263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계절별 미세먼지 </a:t>
                      </a:r>
                      <a:b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</a:b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농도 분석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68348" lvl="0" indent="-368348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6"/>
                        </a:buBlip>
                        <a:defRPr/>
                      </a:pPr>
                      <a:r>
                        <a:rPr kumimoji="1" lang="ko-KR" altLang="en-US" sz="22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월(계절) / 측정소 / 저년도 대비 미세먼지의 수치 파악 분석</a:t>
                      </a:r>
                    </a:p>
                    <a:p>
                      <a:pPr marL="368348" lvl="0" indent="-368348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6"/>
                        </a:buBlip>
                        <a:defRPr/>
                      </a:pPr>
                      <a:r>
                        <a:rPr kumimoji="0" lang="ko-KR" altLang="en-US" sz="22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결과 : 여름이 가장 미세먼지 농도가 낮고 겨울이 가장 높음</a:t>
                      </a:r>
                      <a:endParaRPr kumimoji="0" lang="ko-KR" altLang="en-US" sz="22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43555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46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11053" y="1500630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및 시행착오(</a:t>
            </a:r>
            <a:r>
              <a:rPr lang="en-US" altLang="ko-KR" sz="3400" b="1" dirty="0">
                <a:solidFill>
                  <a:srgbClr val="1B1760">
                    <a:alpha val="100000"/>
                  </a:srgbClr>
                </a:solidFill>
                <a:latin typeface="D2Coding"/>
              </a:rPr>
              <a:t>8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36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-</a:t>
            </a:r>
            <a:r>
              <a:rPr lang="ko-KR" altLang="en-US" sz="3400" b="1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허광혁</a:t>
            </a:r>
            <a:endParaRPr lang="ko-KR" altLang="en-US" sz="3400" b="1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3435" y="2184448"/>
            <a:ext cx="8022612" cy="7449566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5652936" y="2974116"/>
            <a:ext cx="2341503" cy="45824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26456" y="3775561"/>
            <a:ext cx="13185022" cy="5733246"/>
          </a:xfrm>
          <a:prstGeom prst="rect">
            <a:avLst/>
          </a:prstGeom>
        </p:spPr>
      </p:pic>
      <p:cxnSp>
        <p:nvCxnSpPr>
          <p:cNvPr id="26" name="직선 연결선 25"/>
          <p:cNvCxnSpPr/>
          <p:nvPr/>
        </p:nvCxnSpPr>
        <p:spPr>
          <a:xfrm flipV="1">
            <a:off x="3726456" y="3432363"/>
            <a:ext cx="1906536" cy="343198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 flipH="1" flipV="1">
            <a:off x="7994439" y="3432363"/>
            <a:ext cx="8917040" cy="343199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/>
          <p:cNvSpPr/>
          <p:nvPr/>
        </p:nvSpPr>
        <p:spPr>
          <a:xfrm>
            <a:off x="10429433" y="2178887"/>
            <a:ext cx="5863260" cy="11312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/>
              <a:t>예측 </a:t>
            </a:r>
            <a:r>
              <a:rPr lang="ko-KR" altLang="en-US" sz="2800" dirty="0" err="1" smtClean="0"/>
              <a:t>모델창</a:t>
            </a:r>
            <a:r>
              <a:rPr lang="ko-KR" altLang="en-US" sz="2800" dirty="0" smtClean="0"/>
              <a:t> 띄우기</a:t>
            </a:r>
            <a:endParaRPr lang="ko-KR" altLang="en-US" sz="2800" dirty="0"/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83607" y="5454682"/>
            <a:ext cx="11227871" cy="401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533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46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11053" y="1500630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및 시행착오(</a:t>
            </a:r>
            <a:r>
              <a:rPr lang="en-US" altLang="ko-KR" sz="3400" b="1" dirty="0">
                <a:solidFill>
                  <a:srgbClr val="1B1760">
                    <a:alpha val="100000"/>
                  </a:srgbClr>
                </a:solidFill>
                <a:latin typeface="D2Coding"/>
              </a:rPr>
              <a:t>9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36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-</a:t>
            </a:r>
            <a:r>
              <a:rPr lang="ko-KR" altLang="en-US" sz="3400" b="1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허광혁</a:t>
            </a:r>
            <a:endParaRPr lang="ko-KR" altLang="en-US" sz="3400" b="1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8307" y="2323919"/>
            <a:ext cx="12083937" cy="5254460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84865" y="3227457"/>
            <a:ext cx="11499068" cy="6279998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4263928" y="5394583"/>
            <a:ext cx="1355091" cy="66217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8523423" y="1213594"/>
            <a:ext cx="6480837" cy="9025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/>
              <a:t>날짜 선택 가능 기간 설정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951957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46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11053" y="1500630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및 시행착오(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10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36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-</a:t>
            </a:r>
            <a:r>
              <a:rPr lang="ko-KR" altLang="en-US" sz="3400" b="1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허광혁</a:t>
            </a:r>
            <a:endParaRPr lang="ko-KR" altLang="en-US" sz="3400" b="1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0830" y="2296478"/>
            <a:ext cx="15827775" cy="6882395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77790" y="2296478"/>
            <a:ext cx="8255814" cy="1725095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77789" y="4077818"/>
            <a:ext cx="8255813" cy="5641173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8523423" y="1213594"/>
            <a:ext cx="6480837" cy="9025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/>
              <a:t>예측 내용 </a:t>
            </a:r>
            <a:r>
              <a:rPr lang="en-US" altLang="ko-KR" sz="2800" dirty="0" smtClean="0"/>
              <a:t>submit</a:t>
            </a:r>
            <a:endParaRPr lang="ko-KR" altLang="en-US" sz="2800" dirty="0"/>
          </a:p>
        </p:txBody>
      </p:sp>
      <p:sp>
        <p:nvSpPr>
          <p:cNvPr id="18" name="직사각형 17"/>
          <p:cNvSpPr/>
          <p:nvPr/>
        </p:nvSpPr>
        <p:spPr>
          <a:xfrm>
            <a:off x="5580545" y="3645899"/>
            <a:ext cx="1026522" cy="75134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5214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46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11053" y="1500630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및 시행착오(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11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36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-</a:t>
            </a:r>
            <a:r>
              <a:rPr lang="ko-KR" altLang="en-US" sz="3400" b="1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허광혁</a:t>
            </a:r>
            <a:endParaRPr lang="ko-KR" altLang="en-US" sz="3400" b="1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6324" y="3488585"/>
            <a:ext cx="13261502" cy="5766502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11896" y="4809263"/>
            <a:ext cx="7180738" cy="1354856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96254" y="6311288"/>
            <a:ext cx="10898602" cy="3286880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96254" y="3441086"/>
            <a:ext cx="9878188" cy="1025095"/>
          </a:xfrm>
          <a:prstGeom prst="rect">
            <a:avLst/>
          </a:prstGeom>
        </p:spPr>
      </p:pic>
      <p:sp>
        <p:nvSpPr>
          <p:cNvPr id="23" name="직사각형 22"/>
          <p:cNvSpPr/>
          <p:nvPr/>
        </p:nvSpPr>
        <p:spPr>
          <a:xfrm>
            <a:off x="2959490" y="2179164"/>
            <a:ext cx="12341948" cy="11312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/>
              <a:t>예측 </a:t>
            </a:r>
            <a:r>
              <a:rPr lang="ko-KR" altLang="en-US" sz="2800" dirty="0" err="1" smtClean="0"/>
              <a:t>모델창</a:t>
            </a:r>
            <a:r>
              <a:rPr lang="ko-KR" altLang="en-US" sz="2800" dirty="0" smtClean="0"/>
              <a:t> 예외처리</a:t>
            </a:r>
            <a:r>
              <a:rPr lang="en-US" altLang="ko-KR" sz="2800" dirty="0" smtClean="0"/>
              <a:t> (1)</a:t>
            </a:r>
          </a:p>
          <a:p>
            <a:pPr algn="ctr"/>
            <a:r>
              <a:rPr lang="en-US" altLang="ko-KR" sz="2800" dirty="0" smtClean="0"/>
              <a:t>( </a:t>
            </a:r>
            <a:r>
              <a:rPr lang="ko-KR" altLang="en-US" sz="2800" dirty="0" smtClean="0"/>
              <a:t>이중 </a:t>
            </a:r>
            <a:r>
              <a:rPr lang="en-US" altLang="ko-KR" sz="2800" dirty="0" smtClean="0"/>
              <a:t>Submit </a:t>
            </a:r>
            <a:r>
              <a:rPr lang="ko-KR" altLang="en-US" sz="2800" dirty="0" smtClean="0"/>
              <a:t>방지 </a:t>
            </a:r>
            <a:r>
              <a:rPr lang="en-US" altLang="ko-KR" sz="2800" dirty="0" smtClean="0"/>
              <a:t>)</a:t>
            </a:r>
            <a:endParaRPr lang="ko-KR" altLang="en-US" sz="2800" dirty="0"/>
          </a:p>
        </p:txBody>
      </p:sp>
      <p:sp>
        <p:nvSpPr>
          <p:cNvPr id="24" name="타원 23"/>
          <p:cNvSpPr/>
          <p:nvPr/>
        </p:nvSpPr>
        <p:spPr>
          <a:xfrm>
            <a:off x="6068359" y="3579771"/>
            <a:ext cx="770605" cy="770605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9048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46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11053" y="1500630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및 시행착오(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12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36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-</a:t>
            </a:r>
            <a:r>
              <a:rPr lang="ko-KR" altLang="en-US" sz="3400" b="1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허광혁</a:t>
            </a:r>
            <a:endParaRPr lang="ko-KR" altLang="en-US" sz="3400" b="1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2959490" y="2179164"/>
            <a:ext cx="12341948" cy="11312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/>
              <a:t>예측 </a:t>
            </a:r>
            <a:r>
              <a:rPr lang="ko-KR" altLang="en-US" sz="2800" dirty="0" err="1" smtClean="0"/>
              <a:t>모델창</a:t>
            </a:r>
            <a:r>
              <a:rPr lang="ko-KR" altLang="en-US" sz="2800" dirty="0" smtClean="0"/>
              <a:t> 예외처리</a:t>
            </a:r>
            <a:r>
              <a:rPr lang="en-US" altLang="ko-KR" sz="2800" dirty="0" smtClean="0"/>
              <a:t> (2)</a:t>
            </a:r>
          </a:p>
          <a:p>
            <a:pPr algn="ctr"/>
            <a:r>
              <a:rPr lang="en-US" altLang="ko-KR" sz="2800" dirty="0" smtClean="0"/>
              <a:t>( </a:t>
            </a:r>
            <a:r>
              <a:rPr lang="ko-KR" altLang="en-US" sz="2800" dirty="0" smtClean="0"/>
              <a:t>잘못된 날짜 선택 방지 </a:t>
            </a:r>
            <a:r>
              <a:rPr lang="en-US" altLang="ko-KR" sz="2800" dirty="0" smtClean="0"/>
              <a:t>)</a:t>
            </a:r>
            <a:endParaRPr lang="ko-KR" altLang="en-US" sz="2800" dirty="0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68678" y="3469218"/>
            <a:ext cx="9069466" cy="6095870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84728" y="3626490"/>
            <a:ext cx="9519383" cy="6042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034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46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11053" y="1500630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및 시행착오(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13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36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-</a:t>
            </a:r>
            <a:r>
              <a:rPr lang="ko-KR" altLang="en-US" sz="3400" b="1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허광혁</a:t>
            </a:r>
            <a:endParaRPr lang="ko-KR" altLang="en-US" sz="3400" b="1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1053" y="2325423"/>
            <a:ext cx="10871725" cy="1455825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8523423" y="1213594"/>
            <a:ext cx="6480837" cy="9025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/>
              <a:t>예측 화면으로 </a:t>
            </a:r>
            <a:r>
              <a:rPr lang="ko-KR" altLang="en-US" sz="2800" dirty="0" err="1" smtClean="0"/>
              <a:t>포워딩</a:t>
            </a:r>
            <a:endParaRPr lang="ko-KR" altLang="en-US" sz="28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0734" y="3849512"/>
            <a:ext cx="12091861" cy="1854902"/>
          </a:xfrm>
          <a:prstGeom prst="rect">
            <a:avLst/>
          </a:prstGeom>
        </p:spPr>
      </p:pic>
      <p:grpSp>
        <p:nvGrpSpPr>
          <p:cNvPr id="20" name="그룹 19"/>
          <p:cNvGrpSpPr/>
          <p:nvPr/>
        </p:nvGrpSpPr>
        <p:grpSpPr>
          <a:xfrm>
            <a:off x="13227690" y="2223989"/>
            <a:ext cx="4189997" cy="1524428"/>
            <a:chOff x="525521" y="1077432"/>
            <a:chExt cx="2822247" cy="1132865"/>
          </a:xfrm>
          <a:solidFill>
            <a:schemeClr val="accent3">
              <a:lumMod val="40000"/>
              <a:lumOff val="60000"/>
            </a:schemeClr>
          </a:solidFill>
        </p:grpSpPr>
        <p:sp>
          <p:nvSpPr>
            <p:cNvPr id="21" name="직사각형 20"/>
            <p:cNvSpPr/>
            <p:nvPr/>
          </p:nvSpPr>
          <p:spPr>
            <a:xfrm>
              <a:off x="882519" y="1390790"/>
              <a:ext cx="2465249" cy="819507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dirty="0">
                  <a:solidFill>
                    <a:schemeClr val="tx1"/>
                  </a:solidFill>
                </a:rPr>
                <a:t>폼 보기 요청</a:t>
              </a:r>
            </a:p>
          </p:txBody>
        </p:sp>
        <p:sp>
          <p:nvSpPr>
            <p:cNvPr id="22" name="타원 21"/>
            <p:cNvSpPr/>
            <p:nvPr/>
          </p:nvSpPr>
          <p:spPr>
            <a:xfrm>
              <a:off x="525521" y="1077432"/>
              <a:ext cx="713996" cy="626715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>
                  <a:solidFill>
                    <a:schemeClr val="tx1"/>
                  </a:solidFill>
                </a:rPr>
                <a:t>1</a:t>
              </a:r>
              <a:endParaRPr lang="ko-KR" altLang="en-US" sz="2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13231188" y="4313330"/>
            <a:ext cx="4189997" cy="1524428"/>
            <a:chOff x="4179277" y="997108"/>
            <a:chExt cx="2822247" cy="1132865"/>
          </a:xfrm>
          <a:solidFill>
            <a:schemeClr val="accent3">
              <a:lumMod val="40000"/>
              <a:lumOff val="60000"/>
            </a:schemeClr>
          </a:solidFill>
        </p:grpSpPr>
        <p:sp>
          <p:nvSpPr>
            <p:cNvPr id="25" name="직사각형 24"/>
            <p:cNvSpPr/>
            <p:nvPr/>
          </p:nvSpPr>
          <p:spPr>
            <a:xfrm>
              <a:off x="4536275" y="1310466"/>
              <a:ext cx="2465249" cy="819507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dirty="0" smtClean="0">
                  <a:solidFill>
                    <a:schemeClr val="tx1"/>
                  </a:solidFill>
                </a:rPr>
                <a:t>컨트롤러</a:t>
              </a:r>
              <a:endParaRPr lang="ko-KR" alt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26" name="타원 25"/>
            <p:cNvSpPr/>
            <p:nvPr/>
          </p:nvSpPr>
          <p:spPr>
            <a:xfrm>
              <a:off x="4179277" y="997108"/>
              <a:ext cx="713996" cy="626715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 smtClean="0">
                  <a:solidFill>
                    <a:schemeClr val="tx1"/>
                  </a:solidFill>
                </a:rPr>
                <a:t>2</a:t>
              </a:r>
              <a:endParaRPr lang="ko-KR" altLang="en-US" sz="2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13240653" y="7709633"/>
            <a:ext cx="4189997" cy="1524428"/>
            <a:chOff x="8531553" y="1095735"/>
            <a:chExt cx="2822247" cy="1132865"/>
          </a:xfrm>
          <a:solidFill>
            <a:schemeClr val="accent3">
              <a:lumMod val="40000"/>
              <a:lumOff val="60000"/>
            </a:schemeClr>
          </a:solidFill>
        </p:grpSpPr>
        <p:sp>
          <p:nvSpPr>
            <p:cNvPr id="28" name="직사각형 27"/>
            <p:cNvSpPr/>
            <p:nvPr/>
          </p:nvSpPr>
          <p:spPr>
            <a:xfrm>
              <a:off x="8888551" y="1409093"/>
              <a:ext cx="2465249" cy="819507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dirty="0" smtClean="0">
                  <a:solidFill>
                    <a:schemeClr val="tx1"/>
                  </a:solidFill>
                </a:rPr>
                <a:t>페이지 </a:t>
              </a:r>
              <a:r>
                <a:rPr lang="ko-KR" altLang="en-US" sz="2800" dirty="0" err="1" smtClean="0">
                  <a:solidFill>
                    <a:schemeClr val="tx1"/>
                  </a:solidFill>
                </a:rPr>
                <a:t>포워딩</a:t>
              </a:r>
              <a:endParaRPr lang="ko-KR" alt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29" name="타원 28"/>
            <p:cNvSpPr/>
            <p:nvPr/>
          </p:nvSpPr>
          <p:spPr>
            <a:xfrm>
              <a:off x="8531553" y="1095735"/>
              <a:ext cx="713996" cy="626715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>
                  <a:solidFill>
                    <a:schemeClr val="tx1"/>
                  </a:solidFill>
                </a:rPr>
                <a:t>3</a:t>
              </a:r>
              <a:endParaRPr lang="ko-KR" altLang="en-US" sz="2800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5" name="직선 화살표 연결선 4"/>
          <p:cNvCxnSpPr>
            <a:stCxn id="21" idx="2"/>
            <a:endCxn id="25" idx="0"/>
          </p:cNvCxnSpPr>
          <p:nvPr/>
        </p:nvCxnSpPr>
        <p:spPr>
          <a:xfrm>
            <a:off x="15587694" y="3748417"/>
            <a:ext cx="3498" cy="98658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>
            <a:stCxn id="25" idx="2"/>
            <a:endCxn id="28" idx="0"/>
          </p:cNvCxnSpPr>
          <p:nvPr/>
        </p:nvCxnSpPr>
        <p:spPr>
          <a:xfrm>
            <a:off x="15591192" y="5837758"/>
            <a:ext cx="9465" cy="229354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타원 36"/>
          <p:cNvSpPr/>
          <p:nvPr/>
        </p:nvSpPr>
        <p:spPr>
          <a:xfrm>
            <a:off x="533424" y="1992108"/>
            <a:ext cx="1060021" cy="843333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tx1"/>
                </a:solidFill>
              </a:rPr>
              <a:t>1</a:t>
            </a:r>
            <a:endParaRPr lang="ko-KR" altLang="en-US" sz="2800" dirty="0">
              <a:solidFill>
                <a:schemeClr val="tx1"/>
              </a:solidFill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533424" y="3616180"/>
            <a:ext cx="1060021" cy="843333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 smtClean="0">
                <a:solidFill>
                  <a:schemeClr val="tx1"/>
                </a:solidFill>
              </a:rPr>
              <a:t>2</a:t>
            </a:r>
            <a:endParaRPr lang="ko-KR" altLang="en-US" sz="2800" dirty="0">
              <a:solidFill>
                <a:schemeClr val="tx1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0734" y="6273513"/>
            <a:ext cx="10879679" cy="3377234"/>
          </a:xfrm>
          <a:prstGeom prst="rect">
            <a:avLst/>
          </a:prstGeom>
        </p:spPr>
      </p:pic>
      <p:sp>
        <p:nvSpPr>
          <p:cNvPr id="39" name="타원 38"/>
          <p:cNvSpPr/>
          <p:nvPr/>
        </p:nvSpPr>
        <p:spPr>
          <a:xfrm>
            <a:off x="533424" y="5758198"/>
            <a:ext cx="1060021" cy="843333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 smtClean="0">
                <a:solidFill>
                  <a:schemeClr val="tx1"/>
                </a:solidFill>
              </a:rPr>
              <a:t>3</a:t>
            </a:r>
            <a:endParaRPr lang="ko-KR" alt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4007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46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11053" y="1500630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및 시행착오(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14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36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-</a:t>
            </a:r>
            <a:r>
              <a:rPr lang="ko-KR" altLang="en-US" sz="3400" b="1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허광혁</a:t>
            </a:r>
            <a:endParaRPr lang="ko-KR" altLang="en-US" sz="3400" b="1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3863" y="2241144"/>
            <a:ext cx="5641442" cy="812192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2104" y="3315991"/>
            <a:ext cx="11656228" cy="1326826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1052" y="4901032"/>
            <a:ext cx="10284376" cy="4308543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68182" y="2101918"/>
            <a:ext cx="9341594" cy="1090643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18021" y="5345500"/>
            <a:ext cx="9391756" cy="3411919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014889" y="9012885"/>
            <a:ext cx="13494887" cy="630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332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46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11053" y="1500630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및 시행착오(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15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36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-</a:t>
            </a:r>
            <a:r>
              <a:rPr lang="ko-KR" altLang="en-US" sz="3400" b="1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허광혁</a:t>
            </a:r>
            <a:endParaRPr lang="ko-KR" altLang="en-US" sz="3400" b="1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6249" y="2268893"/>
            <a:ext cx="15935848" cy="245429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3435" y="5044857"/>
            <a:ext cx="13983241" cy="192380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1088" y="7158962"/>
            <a:ext cx="10300636" cy="585818"/>
          </a:xfrm>
          <a:prstGeom prst="rect">
            <a:avLst/>
          </a:prstGeom>
        </p:spPr>
      </p:pic>
      <p:sp>
        <p:nvSpPr>
          <p:cNvPr id="8" name="타원 7"/>
          <p:cNvSpPr/>
          <p:nvPr/>
        </p:nvSpPr>
        <p:spPr>
          <a:xfrm>
            <a:off x="1973534" y="3119866"/>
            <a:ext cx="914400" cy="914400"/>
          </a:xfrm>
          <a:prstGeom prst="ellipse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9849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46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11053" y="1500630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및 시행착오(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16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36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-</a:t>
            </a:r>
            <a:r>
              <a:rPr lang="ko-KR" altLang="en-US" sz="3400" b="1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허광혁</a:t>
            </a:r>
            <a:endParaRPr lang="ko-KR" altLang="en-US" sz="3400" b="1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4468" y="2200891"/>
            <a:ext cx="16280635" cy="57901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4468" y="2876586"/>
            <a:ext cx="7921787" cy="381491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1054" y="7178148"/>
            <a:ext cx="7935202" cy="2298066"/>
          </a:xfrm>
          <a:prstGeom prst="rect">
            <a:avLst/>
          </a:prstGeom>
        </p:spPr>
      </p:pic>
      <p:cxnSp>
        <p:nvCxnSpPr>
          <p:cNvPr id="9" name="직선 화살표 연결선 8"/>
          <p:cNvCxnSpPr/>
          <p:nvPr/>
        </p:nvCxnSpPr>
        <p:spPr>
          <a:xfrm flipH="1">
            <a:off x="3341506" y="6678774"/>
            <a:ext cx="6707" cy="486647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/>
          <p:nvPr/>
        </p:nvCxnSpPr>
        <p:spPr>
          <a:xfrm flipV="1">
            <a:off x="8828447" y="9288866"/>
            <a:ext cx="842701" cy="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>
            <a:stCxn id="18" idx="1"/>
          </p:cNvCxnSpPr>
          <p:nvPr/>
        </p:nvCxnSpPr>
        <p:spPr>
          <a:xfrm flipH="1">
            <a:off x="8828447" y="7532458"/>
            <a:ext cx="833172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그림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61619" y="5604416"/>
            <a:ext cx="7923782" cy="3856084"/>
          </a:xfrm>
          <a:prstGeom prst="rect">
            <a:avLst/>
          </a:prstGeom>
        </p:spPr>
      </p:pic>
      <p:cxnSp>
        <p:nvCxnSpPr>
          <p:cNvPr id="43" name="직선 화살표 연결선 42"/>
          <p:cNvCxnSpPr/>
          <p:nvPr/>
        </p:nvCxnSpPr>
        <p:spPr>
          <a:xfrm rot="10800000" flipH="1">
            <a:off x="6775016" y="6678774"/>
            <a:ext cx="6707" cy="486647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그림 3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640028" y="1624965"/>
            <a:ext cx="7793134" cy="1756407"/>
          </a:xfrm>
          <a:prstGeom prst="rect">
            <a:avLst/>
          </a:prstGeom>
          <a:ln w="76200">
            <a:solidFill>
              <a:srgbClr val="FF0000"/>
            </a:solidFill>
          </a:ln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291138" y="3735682"/>
            <a:ext cx="10132831" cy="1670247"/>
          </a:xfrm>
          <a:prstGeom prst="rect">
            <a:avLst/>
          </a:prstGeom>
          <a:ln w="76200">
            <a:solidFill>
              <a:srgbClr val="FF0000"/>
            </a:solidFill>
          </a:ln>
        </p:spPr>
      </p:pic>
      <p:sp>
        <p:nvSpPr>
          <p:cNvPr id="36" name="직사각형 35"/>
          <p:cNvSpPr/>
          <p:nvPr/>
        </p:nvSpPr>
        <p:spPr>
          <a:xfrm>
            <a:off x="13786704" y="1270655"/>
            <a:ext cx="3505844" cy="5884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 smtClean="0"/>
              <a:t>로그인 전</a:t>
            </a:r>
            <a:endParaRPr lang="ko-KR" altLang="en-US" sz="3600" dirty="0"/>
          </a:p>
        </p:txBody>
      </p:sp>
      <p:sp>
        <p:nvSpPr>
          <p:cNvPr id="49" name="직사각형 48"/>
          <p:cNvSpPr/>
          <p:nvPr/>
        </p:nvSpPr>
        <p:spPr>
          <a:xfrm>
            <a:off x="13786704" y="3628525"/>
            <a:ext cx="3505844" cy="5884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 smtClean="0"/>
              <a:t>로그인 후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1313023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49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46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11053" y="1500630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및 시행착오(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17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36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-</a:t>
            </a:r>
            <a:r>
              <a:rPr lang="ko-KR" altLang="en-US" sz="3400" b="1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허광혁</a:t>
            </a:r>
            <a:endParaRPr lang="ko-KR" altLang="en-US" sz="3400" b="1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7882" y="2359546"/>
            <a:ext cx="10158411" cy="7154368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22165" y="3050030"/>
            <a:ext cx="7793134" cy="1756407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32300" y="5806322"/>
            <a:ext cx="10132831" cy="1670247"/>
          </a:xfrm>
          <a:prstGeom prst="rect">
            <a:avLst/>
          </a:prstGeom>
        </p:spPr>
      </p:pic>
      <p:sp>
        <p:nvSpPr>
          <p:cNvPr id="36" name="직사각형 35"/>
          <p:cNvSpPr/>
          <p:nvPr/>
        </p:nvSpPr>
        <p:spPr>
          <a:xfrm>
            <a:off x="13461815" y="2673870"/>
            <a:ext cx="3505844" cy="5884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 smtClean="0"/>
              <a:t>로그인 전</a:t>
            </a:r>
            <a:endParaRPr lang="ko-KR" altLang="en-US" sz="3600" dirty="0"/>
          </a:p>
        </p:txBody>
      </p:sp>
      <p:sp>
        <p:nvSpPr>
          <p:cNvPr id="49" name="직사각형 48"/>
          <p:cNvSpPr/>
          <p:nvPr/>
        </p:nvSpPr>
        <p:spPr>
          <a:xfrm>
            <a:off x="13547149" y="5642487"/>
            <a:ext cx="3505844" cy="5884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 smtClean="0"/>
              <a:t>로그인 후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895565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72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7173" name="그림 7172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7174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7175" name="그림 717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7176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7177" name="그림 717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7259" name="TextBox 725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en-US" sz="3000" b="1" dirty="0">
                <a:solidFill>
                  <a:srgbClr val="FFFFFF">
                    <a:alpha val="100000"/>
                  </a:srgbClr>
                </a:solidFill>
                <a:latin typeface="D2Coding"/>
              </a:rPr>
              <a:t>4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39626" y="1763369"/>
            <a:ext cx="6092674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유사서비스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분석(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2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6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endParaRPr kumimoji="0" lang="ko-KR" altLang="en-US" sz="3400" b="1" i="0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063435" y="568222"/>
            <a:ext cx="4645748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ko-KR" sz="3000" b="1" i="0" baseline="0" dirty="0" smtClean="0">
                <a:solidFill>
                  <a:srgbClr val="FFFFFF">
                    <a:alpha val="100000"/>
                  </a:srgbClr>
                </a:solidFill>
                <a:latin typeface="D2Coding"/>
              </a:rPr>
              <a:t>2</a:t>
            </a:r>
            <a:r>
              <a:rPr kumimoji="0" lang="ko-KR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D2Coding"/>
              </a:rPr>
              <a:t>. 배경 및 필요성</a:t>
            </a:r>
            <a:endParaRPr kumimoji="0" lang="ko-KR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39626" y="2600356"/>
            <a:ext cx="15154680" cy="59043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368348" lvl="0" indent="-368348" algn="l" defTabSz="393752" rtl="0" eaLnBrk="1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Arial"/>
              <a:buBlip>
                <a:blip r:embed="rId5"/>
              </a:buBlip>
              <a:defRPr/>
            </a:pPr>
            <a:r>
              <a:rPr kumimoji="1" lang="ko-KR" altLang="en-US" sz="3000" b="0" i="0" baseline="0">
                <a:solidFill>
                  <a:srgbClr val="000000">
                    <a:alpha val="100000"/>
                  </a:srgbClr>
                </a:solidFill>
                <a:latin typeface="D2Coding"/>
              </a:rPr>
              <a:t>미세미세(미세먼지, 초미세먼지 지도)</a:t>
            </a:r>
            <a:endParaRPr kumimoji="1" lang="ko-KR" altLang="en-US" sz="3000" b="0" i="0">
              <a:solidFill>
                <a:srgbClr val="00000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2580209" y="3481268"/>
            <a:ext cx="4341040" cy="38997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500" b="1" i="1" baseline="0">
                <a:solidFill>
                  <a:srgbClr val="404040"/>
                </a:solidFill>
                <a:latin typeface="D2Coding"/>
              </a:rPr>
              <a:t>국내 전국의 </a:t>
            </a:r>
            <a:r>
              <a:rPr kumimoji="0" lang="ko-KR" altLang="en-US" sz="2500" b="1" i="1" baseline="0">
                <a:solidFill>
                  <a:srgbClr val="6182D6"/>
                </a:solidFill>
                <a:latin typeface="D2Coding"/>
              </a:rPr>
              <a:t>읍/면/동</a:t>
            </a:r>
            <a:r>
              <a:rPr kumimoji="0" lang="ko-KR" altLang="en-US" sz="2500" b="1" i="1" baseline="0">
                <a:solidFill>
                  <a:srgbClr val="404040"/>
                </a:solidFill>
                <a:latin typeface="D2Coding"/>
              </a:rPr>
              <a:t>을 입력하면 실시간 미세먼지 등급을 한 눈에 조회 가능</a:t>
            </a:r>
            <a:endParaRPr kumimoji="0" lang="ko-KR" altLang="en-US" sz="2500" b="1" i="1" baseline="0">
              <a:solidFill>
                <a:schemeClr val="tx1"/>
              </a:solidFill>
              <a:latin typeface="D2Coding"/>
            </a:endParaRPr>
          </a:p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2500" b="1" i="1" baseline="0">
              <a:solidFill>
                <a:schemeClr val="tx1"/>
              </a:solidFill>
              <a:latin typeface="D2Coding"/>
            </a:endParaRPr>
          </a:p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500" b="1" i="1" baseline="0">
                <a:solidFill>
                  <a:srgbClr val="404040"/>
                </a:solidFill>
                <a:latin typeface="D2Coding"/>
              </a:rPr>
              <a:t>BUT </a:t>
            </a:r>
          </a:p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500" b="1" i="1" baseline="0">
                <a:solidFill>
                  <a:srgbClr val="404040"/>
                </a:solidFill>
                <a:latin typeface="D2Coding"/>
              </a:rPr>
              <a:t>WHO 논문에서 임시목표로 삼으라고 몇 가지 농도를 제시한 것을 참고하여 </a:t>
            </a:r>
            <a:r>
              <a:rPr kumimoji="0" lang="ko-KR" altLang="en-US" sz="2500" b="1" i="1" baseline="0">
                <a:solidFill>
                  <a:srgbClr val="6182D6">
                    <a:alpha val="100000"/>
                  </a:srgbClr>
                </a:solidFill>
                <a:latin typeface="D2Coding"/>
              </a:rPr>
              <a:t>개발자 마음대로 미세먼지 기준을 8단계로 구분</a:t>
            </a:r>
            <a:endParaRPr kumimoji="0" lang="ko-KR" altLang="en-US" sz="2500" b="1" i="1">
              <a:solidFill>
                <a:srgbClr val="6182D6">
                  <a:alpha val="100000"/>
                </a:srgbClr>
              </a:solidFill>
              <a:latin typeface="D2Coding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6">
            <a:lum/>
          </a:blip>
          <a:stretch>
            <a:fillRect/>
          </a:stretch>
        </p:blipFill>
        <p:spPr>
          <a:xfrm>
            <a:off x="1292008" y="3435219"/>
            <a:ext cx="10923154" cy="5715547"/>
          </a:xfrm>
          <a:prstGeom prst="rect">
            <a:avLst/>
          </a:prstGeom>
          <a:noFill/>
          <a:ln w="9544" cap="flat" cmpd="sng" algn="ctr">
            <a:solidFill>
              <a:srgbClr val="DCE6F2"/>
            </a:solidFill>
            <a:prstDash val="solid"/>
            <a:round/>
            <a:headEnd w="med" len="med"/>
            <a:tailEnd w="med" len="med"/>
          </a:ln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7">
            <a:lum/>
          </a:blip>
          <a:stretch>
            <a:fillRect/>
          </a:stretch>
        </p:blipFill>
        <p:spPr>
          <a:xfrm>
            <a:off x="8823299" y="7692142"/>
            <a:ext cx="8461433" cy="1885571"/>
          </a:xfrm>
          <a:prstGeom prst="rect">
            <a:avLst/>
          </a:prstGeom>
          <a:noFill/>
          <a:ln w="9544" cap="flat" cmpd="sng" algn="ctr">
            <a:solidFill>
              <a:srgbClr val="DCE6F2"/>
            </a:solidFill>
            <a:prstDash val="solid"/>
            <a:round/>
            <a:headEnd w="med" len="med"/>
            <a:tailEnd w="med" len="med"/>
          </a:ln>
        </p:spPr>
      </p:pic>
    </p:spTree>
    <p:extLst>
      <p:ext uri="{BB962C8B-B14F-4D97-AF65-F5344CB8AC3E}">
        <p14:creationId xmlns:p14="http://schemas.microsoft.com/office/powerpoint/2010/main" val="2076532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46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11053" y="1500630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및 시행착오(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18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36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-</a:t>
            </a:r>
            <a:r>
              <a:rPr lang="ko-KR" altLang="en-US" sz="3400" b="1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허광혁</a:t>
            </a:r>
            <a:endParaRPr lang="ko-KR" altLang="en-US" sz="3400" b="1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6815" y="2419610"/>
            <a:ext cx="12932326" cy="6949349"/>
          </a:xfrm>
          <a:prstGeom prst="rect">
            <a:avLst/>
          </a:prstGeom>
        </p:spPr>
      </p:pic>
      <p:grpSp>
        <p:nvGrpSpPr>
          <p:cNvPr id="18" name="그룹 17"/>
          <p:cNvGrpSpPr/>
          <p:nvPr/>
        </p:nvGrpSpPr>
        <p:grpSpPr>
          <a:xfrm>
            <a:off x="12517275" y="3501660"/>
            <a:ext cx="4836697" cy="1623392"/>
            <a:chOff x="89925" y="1003888"/>
            <a:chExt cx="3257843" cy="1206409"/>
          </a:xfrm>
          <a:solidFill>
            <a:schemeClr val="accent3">
              <a:lumMod val="40000"/>
              <a:lumOff val="60000"/>
            </a:schemeClr>
          </a:solidFill>
        </p:grpSpPr>
        <p:sp>
          <p:nvSpPr>
            <p:cNvPr id="19" name="직사각형 18"/>
            <p:cNvSpPr/>
            <p:nvPr/>
          </p:nvSpPr>
          <p:spPr>
            <a:xfrm>
              <a:off x="525521" y="1390790"/>
              <a:ext cx="2822247" cy="819507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 smtClean="0">
                  <a:solidFill>
                    <a:schemeClr val="tx1"/>
                  </a:solidFill>
                </a:rPr>
                <a:t>Django</a:t>
              </a:r>
              <a:r>
                <a:rPr lang="ko-KR" altLang="en-US" sz="2800" dirty="0" smtClean="0">
                  <a:solidFill>
                    <a:schemeClr val="tx1"/>
                  </a:solidFill>
                </a:rPr>
                <a:t>에서 그린 그래프 </a:t>
              </a:r>
              <a:endParaRPr lang="ko-KR" alt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20" name="타원 19"/>
            <p:cNvSpPr/>
            <p:nvPr/>
          </p:nvSpPr>
          <p:spPr>
            <a:xfrm>
              <a:off x="89925" y="1003888"/>
              <a:ext cx="713996" cy="626715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>
                  <a:solidFill>
                    <a:schemeClr val="tx1"/>
                  </a:solidFill>
                </a:rPr>
                <a:t>1</a:t>
              </a:r>
              <a:endParaRPr lang="ko-KR" altLang="en-US" sz="2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12517275" y="6427143"/>
            <a:ext cx="4189997" cy="2530687"/>
            <a:chOff x="4179277" y="997108"/>
            <a:chExt cx="2822247" cy="1880658"/>
          </a:xfrm>
          <a:solidFill>
            <a:schemeClr val="accent3">
              <a:lumMod val="40000"/>
              <a:lumOff val="60000"/>
            </a:schemeClr>
          </a:solidFill>
        </p:grpSpPr>
        <p:sp>
          <p:nvSpPr>
            <p:cNvPr id="22" name="직사각형 21"/>
            <p:cNvSpPr/>
            <p:nvPr/>
          </p:nvSpPr>
          <p:spPr>
            <a:xfrm>
              <a:off x="4536275" y="1310466"/>
              <a:ext cx="2465249" cy="15673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 smtClean="0">
                  <a:solidFill>
                    <a:schemeClr val="tx1"/>
                  </a:solidFill>
                </a:rPr>
                <a:t>Iframe</a:t>
              </a:r>
              <a:r>
                <a:rPr lang="ko-KR" altLang="en-US" sz="2800" dirty="0" smtClean="0">
                  <a:solidFill>
                    <a:schemeClr val="tx1"/>
                  </a:solidFill>
                </a:rPr>
                <a:t>으로 </a:t>
              </a:r>
              <a:r>
                <a:rPr lang="en-US" altLang="ko-KR" sz="2800" dirty="0" err="1" smtClean="0">
                  <a:solidFill>
                    <a:schemeClr val="tx1"/>
                  </a:solidFill>
                </a:rPr>
                <a:t>jsp</a:t>
              </a:r>
              <a:r>
                <a:rPr lang="ko-KR" altLang="en-US" sz="2800" dirty="0" smtClean="0">
                  <a:solidFill>
                    <a:schemeClr val="tx1"/>
                  </a:solidFill>
                </a:rPr>
                <a:t>파일에 띄움</a:t>
              </a:r>
              <a:endParaRPr lang="ko-KR" alt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23" name="타원 22"/>
            <p:cNvSpPr/>
            <p:nvPr/>
          </p:nvSpPr>
          <p:spPr>
            <a:xfrm>
              <a:off x="4179277" y="997108"/>
              <a:ext cx="713996" cy="626715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 smtClean="0">
                  <a:solidFill>
                    <a:schemeClr val="tx1"/>
                  </a:solidFill>
                </a:rPr>
                <a:t>2</a:t>
              </a:r>
              <a:endParaRPr lang="ko-KR" altLang="en-US" sz="28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78519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46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11053" y="1500630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및 시행착오(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19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36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-</a:t>
            </a:r>
            <a:r>
              <a:rPr lang="ko-KR" altLang="en-US" sz="3400" b="1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허광혁</a:t>
            </a:r>
            <a:endParaRPr lang="ko-KR" altLang="en-US" sz="3400" b="1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9753" y="2196461"/>
            <a:ext cx="8185287" cy="7429038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5023744" y="2134356"/>
            <a:ext cx="4189997" cy="110276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 smtClean="0">
                <a:solidFill>
                  <a:schemeClr val="tx1"/>
                </a:solidFill>
              </a:rPr>
              <a:t>Django</a:t>
            </a:r>
            <a:r>
              <a:rPr lang="ko-KR" altLang="en-US" sz="2800" dirty="0" smtClean="0">
                <a:solidFill>
                  <a:schemeClr val="tx1"/>
                </a:solidFill>
              </a:rPr>
              <a:t>에서 그린 그래프 </a:t>
            </a:r>
            <a:endParaRPr lang="ko-KR" altLang="en-US" sz="2800" dirty="0">
              <a:solidFill>
                <a:schemeClr val="tx1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68457" y="5467211"/>
            <a:ext cx="10295213" cy="130940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</p:pic>
      <p:sp>
        <p:nvSpPr>
          <p:cNvPr id="24" name="직사각형 23"/>
          <p:cNvSpPr/>
          <p:nvPr/>
        </p:nvSpPr>
        <p:spPr>
          <a:xfrm>
            <a:off x="12300428" y="4872029"/>
            <a:ext cx="4189997" cy="110276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 smtClean="0">
                <a:solidFill>
                  <a:schemeClr val="tx1"/>
                </a:solidFill>
              </a:rPr>
              <a:t>Views.py</a:t>
            </a:r>
            <a:endParaRPr lang="ko-KR" altLang="en-US" sz="2800" dirty="0">
              <a:solidFill>
                <a:schemeClr val="tx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26916" y="7042368"/>
            <a:ext cx="10236754" cy="266008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</p:pic>
      <p:sp>
        <p:nvSpPr>
          <p:cNvPr id="25" name="직사각형 24"/>
          <p:cNvSpPr/>
          <p:nvPr/>
        </p:nvSpPr>
        <p:spPr>
          <a:xfrm>
            <a:off x="12300428" y="7171168"/>
            <a:ext cx="4189997" cy="110276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 smtClean="0">
                <a:solidFill>
                  <a:schemeClr val="tx1"/>
                </a:solidFill>
              </a:rPr>
              <a:t>Urls.py</a:t>
            </a:r>
            <a:endParaRPr lang="ko-KR" alt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0129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46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11053" y="1500630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및 시행착오(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20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36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-</a:t>
            </a:r>
            <a:r>
              <a:rPr lang="ko-KR" altLang="en-US" sz="3400" b="1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허광혁</a:t>
            </a:r>
            <a:endParaRPr lang="ko-KR" altLang="en-US" sz="3400" b="1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6017" y="2126720"/>
            <a:ext cx="13625081" cy="7581588"/>
          </a:xfrm>
          <a:prstGeom prst="rect">
            <a:avLst/>
          </a:prstGeom>
        </p:spPr>
      </p:pic>
      <p:sp>
        <p:nvSpPr>
          <p:cNvPr id="18" name="모서리가 둥근 직사각형 17"/>
          <p:cNvSpPr/>
          <p:nvPr/>
        </p:nvSpPr>
        <p:spPr>
          <a:xfrm>
            <a:off x="14689713" y="2184449"/>
            <a:ext cx="2781449" cy="7399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4779021" y="2527463"/>
            <a:ext cx="27814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 smtClean="0"/>
              <a:t>학습 모델</a:t>
            </a:r>
            <a:endParaRPr lang="en-US" altLang="ko-KR" sz="3600" dirty="0" smtClean="0"/>
          </a:p>
          <a:p>
            <a:r>
              <a:rPr lang="ko-KR" altLang="en-US" sz="3600" dirty="0" smtClean="0"/>
              <a:t>사용 데이터</a:t>
            </a:r>
            <a:endParaRPr lang="ko-KR" altLang="en-US" sz="3600" dirty="0"/>
          </a:p>
        </p:txBody>
      </p:sp>
      <p:sp>
        <p:nvSpPr>
          <p:cNvPr id="22" name="직사각형 21"/>
          <p:cNvSpPr/>
          <p:nvPr/>
        </p:nvSpPr>
        <p:spPr>
          <a:xfrm>
            <a:off x="14809813" y="6138504"/>
            <a:ext cx="2602835" cy="108523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err="1" smtClean="0">
                <a:solidFill>
                  <a:schemeClr val="tx1"/>
                </a:solidFill>
              </a:rPr>
              <a:t>에어코리아</a:t>
            </a:r>
            <a:endParaRPr lang="en-US" altLang="ko-KR" sz="2800" dirty="0">
              <a:solidFill>
                <a:schemeClr val="tx1"/>
              </a:solidFill>
            </a:endParaRPr>
          </a:p>
          <a:p>
            <a:pPr algn="ctr"/>
            <a:r>
              <a:rPr lang="ko-KR" altLang="en-US" sz="2800" dirty="0" smtClean="0">
                <a:solidFill>
                  <a:schemeClr val="tx1"/>
                </a:solidFill>
              </a:rPr>
              <a:t>미세먼지 정보</a:t>
            </a:r>
            <a:endParaRPr lang="ko-KR" altLang="en-US" sz="2800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4809813" y="4263529"/>
            <a:ext cx="2602835" cy="108523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err="1" smtClean="0">
                <a:solidFill>
                  <a:schemeClr val="tx1"/>
                </a:solidFill>
              </a:rPr>
              <a:t>날씨누리</a:t>
            </a:r>
            <a:endParaRPr lang="en-US" altLang="ko-KR" sz="2800" dirty="0">
              <a:solidFill>
                <a:schemeClr val="tx1"/>
              </a:solidFill>
            </a:endParaRPr>
          </a:p>
          <a:p>
            <a:pPr algn="ctr"/>
            <a:r>
              <a:rPr lang="ko-KR" altLang="en-US" sz="2800" dirty="0" smtClean="0">
                <a:solidFill>
                  <a:schemeClr val="tx1"/>
                </a:solidFill>
              </a:rPr>
              <a:t>기상정보</a:t>
            </a:r>
            <a:endParaRPr lang="ko-KR" alt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422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46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11053" y="1500630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및 시행착오(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21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36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-</a:t>
            </a:r>
            <a:r>
              <a:rPr lang="ko-KR" altLang="en-US" sz="3400" b="1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허광혁</a:t>
            </a:r>
            <a:endParaRPr lang="ko-KR" altLang="en-US" sz="3400" b="1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3111" y="2162232"/>
            <a:ext cx="11279672" cy="731048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17732" y="2662145"/>
            <a:ext cx="10448791" cy="6310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451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46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11053" y="1500630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및 시행착오(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22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36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-</a:t>
            </a:r>
            <a:r>
              <a:rPr lang="ko-KR" altLang="en-US" sz="3400" b="1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허광혁</a:t>
            </a:r>
            <a:endParaRPr lang="ko-KR" altLang="en-US" sz="3400" b="1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1053" y="2419610"/>
            <a:ext cx="16424936" cy="5311197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8523423" y="1213594"/>
            <a:ext cx="5263281" cy="9025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/>
              <a:t>오존 예측 모델링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584516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46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11053" y="1500630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및 시행착오(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23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36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-</a:t>
            </a:r>
            <a:r>
              <a:rPr lang="ko-KR" altLang="en-US" sz="3400" b="1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허광혁</a:t>
            </a:r>
            <a:endParaRPr lang="ko-KR" altLang="en-US" sz="3400" b="1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3435" y="2219152"/>
            <a:ext cx="5070242" cy="745156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03658" y="2944602"/>
            <a:ext cx="9246655" cy="5269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047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46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11053" y="1500630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및 시행착오(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24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36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-</a:t>
            </a:r>
            <a:r>
              <a:rPr lang="ko-KR" altLang="en-US" sz="3400" b="1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허광혁</a:t>
            </a:r>
            <a:endParaRPr lang="ko-KR" altLang="en-US" sz="3400" b="1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3435" y="2162232"/>
            <a:ext cx="12995826" cy="311484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3435" y="5442770"/>
            <a:ext cx="15185580" cy="270214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3435" y="8406080"/>
            <a:ext cx="15185580" cy="1125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455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46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11053" y="1500630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및 시행착오(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25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36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-</a:t>
            </a:r>
            <a:r>
              <a:rPr lang="ko-KR" altLang="en-US" sz="3400" b="1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허광혁</a:t>
            </a:r>
            <a:endParaRPr lang="ko-KR" altLang="en-US" sz="3400" b="1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8637" y="2128910"/>
            <a:ext cx="16463653" cy="7118388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8523423" y="1213594"/>
            <a:ext cx="3053075" cy="9025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/>
              <a:t>오존 학습 모델</a:t>
            </a:r>
            <a:endParaRPr lang="ko-KR" altLang="en-US" sz="2800" dirty="0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9998" y="3552135"/>
            <a:ext cx="17032292" cy="1262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510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46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11053" y="1500630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및 시행착오(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26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36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-</a:t>
            </a:r>
            <a:r>
              <a:rPr lang="ko-KR" altLang="en-US" sz="3400" b="1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허광혁</a:t>
            </a:r>
            <a:endParaRPr lang="ko-KR" altLang="en-US" sz="3400" b="1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8523423" y="1213594"/>
            <a:ext cx="3815215" cy="9025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/>
              <a:t>이산화질소 학습 </a:t>
            </a:r>
            <a:r>
              <a:rPr lang="ko-KR" altLang="en-US" sz="2800" dirty="0" smtClean="0"/>
              <a:t>모델</a:t>
            </a:r>
            <a:endParaRPr lang="ko-KR" altLang="en-US" sz="28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1053" y="2403218"/>
            <a:ext cx="16533923" cy="714877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5391" y="3892430"/>
            <a:ext cx="17730146" cy="1211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131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46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11053" y="1500630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및 시행착오(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27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36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-</a:t>
            </a:r>
            <a:r>
              <a:rPr lang="ko-KR" altLang="en-US" sz="3400" b="1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허광혁</a:t>
            </a:r>
            <a:endParaRPr lang="ko-KR" altLang="en-US" sz="3400" b="1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8523423" y="1213594"/>
            <a:ext cx="3815215" cy="9025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/>
              <a:t>일산화탄소 학습 </a:t>
            </a:r>
            <a:r>
              <a:rPr lang="ko-KR" altLang="en-US" sz="2800" dirty="0" smtClean="0"/>
              <a:t>모델</a:t>
            </a:r>
            <a:endParaRPr lang="ko-KR" altLang="en-US" sz="28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1053" y="2419609"/>
            <a:ext cx="16229067" cy="707420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5808" y="3772104"/>
            <a:ext cx="17369311" cy="1118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51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72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7173" name="그림 7172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7174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7175" name="그림 717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7176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7177" name="그림 717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7259" name="TextBox 725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en-US" sz="3000" b="1" dirty="0">
                <a:solidFill>
                  <a:srgbClr val="FFFFFF">
                    <a:alpha val="100000"/>
                  </a:srgbClr>
                </a:solidFill>
                <a:latin typeface="D2Coding"/>
              </a:rPr>
              <a:t>4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39626" y="1763369"/>
            <a:ext cx="6092674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유사서비스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분석(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3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6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endParaRPr kumimoji="0" lang="ko-KR" altLang="en-US" sz="3400" b="1" i="0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063435" y="568222"/>
            <a:ext cx="4645748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ko-KR" sz="3000" b="1" i="0" baseline="0" dirty="0" smtClean="0">
                <a:solidFill>
                  <a:srgbClr val="FFFFFF">
                    <a:alpha val="100000"/>
                  </a:srgbClr>
                </a:solidFill>
                <a:latin typeface="D2Coding"/>
              </a:rPr>
              <a:t>2</a:t>
            </a:r>
            <a:r>
              <a:rPr kumimoji="0" lang="ko-KR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D2Coding"/>
              </a:rPr>
              <a:t>. 배경 및 필요성</a:t>
            </a:r>
            <a:endParaRPr kumimoji="0" lang="ko-KR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39626" y="2396692"/>
            <a:ext cx="15154680" cy="59043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368348" lvl="0" indent="-368348" algn="l" defTabSz="393752" rtl="0" eaLnBrk="1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Arial"/>
              <a:buBlip>
                <a:blip r:embed="rId5"/>
              </a:buBlip>
              <a:defRPr/>
            </a:pPr>
            <a:r>
              <a:rPr kumimoji="1" lang="ko-KR" altLang="en-US" sz="3000" b="0" i="0" baseline="0">
                <a:solidFill>
                  <a:srgbClr val="000000">
                    <a:alpha val="100000"/>
                  </a:srgbClr>
                </a:solidFill>
                <a:latin typeface="D2Coding"/>
              </a:rPr>
              <a:t>대기환경정보(네이버)</a:t>
            </a:r>
            <a:endParaRPr kumimoji="1" lang="ko-KR" altLang="en-US" sz="3000" b="0" i="0">
              <a:solidFill>
                <a:srgbClr val="00000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061360" y="7994798"/>
            <a:ext cx="7617026" cy="85202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500" b="1" i="1" baseline="0">
                <a:solidFill>
                  <a:srgbClr val="6182D6">
                    <a:alpha val="100000"/>
                  </a:srgbClr>
                </a:solidFill>
                <a:latin typeface="D2Coding"/>
              </a:rPr>
              <a:t>1시간</a:t>
            </a:r>
            <a:r>
              <a:rPr kumimoji="0" lang="ko-KR" altLang="en-US" sz="2500" b="1" i="1" baseline="0">
                <a:solidFill>
                  <a:srgbClr val="404040"/>
                </a:solidFill>
                <a:latin typeface="D2Coding"/>
              </a:rPr>
              <a:t> 단위로 전국 </a:t>
            </a:r>
            <a:r>
              <a:rPr kumimoji="0" lang="ko-KR" altLang="en-US" sz="2500" b="1" i="1" baseline="0">
                <a:solidFill>
                  <a:srgbClr val="6182D6">
                    <a:alpha val="100000"/>
                  </a:srgbClr>
                </a:solidFill>
                <a:latin typeface="D2Coding"/>
              </a:rPr>
              <a:t>시/군/구</a:t>
            </a:r>
            <a:r>
              <a:rPr kumimoji="0" lang="ko-KR" altLang="en-US" sz="2500" b="1" i="1" baseline="0">
                <a:solidFill>
                  <a:srgbClr val="404040"/>
                </a:solidFill>
                <a:latin typeface="D2Coding"/>
              </a:rPr>
              <a:t>의 실시간 미세먼지 등급을 </a:t>
            </a:r>
            <a:r>
              <a:rPr kumimoji="0" lang="ko-KR" altLang="en-US" sz="2500" b="1" i="1" baseline="0">
                <a:solidFill>
                  <a:srgbClr val="6182D6">
                    <a:alpha val="100000"/>
                  </a:srgbClr>
                </a:solidFill>
                <a:latin typeface="D2Coding"/>
              </a:rPr>
              <a:t>환경부 4단계</a:t>
            </a:r>
            <a:r>
              <a:rPr kumimoji="0" lang="ko-KR" altLang="en-US" sz="2500" b="1" i="1" baseline="0">
                <a:solidFill>
                  <a:srgbClr val="404040"/>
                </a:solidFill>
                <a:latin typeface="D2Coding"/>
              </a:rPr>
              <a:t>로 한 눈에 조회 가능</a:t>
            </a:r>
            <a:endParaRPr kumimoji="0" lang="ko-KR" altLang="en-US" sz="2500" b="1" i="1">
              <a:solidFill>
                <a:srgbClr val="404040"/>
              </a:solidFill>
              <a:latin typeface="D2Coding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6">
            <a:lum/>
          </a:blip>
          <a:stretch>
            <a:fillRect/>
          </a:stretch>
        </p:blipFill>
        <p:spPr>
          <a:xfrm>
            <a:off x="1292008" y="3277604"/>
            <a:ext cx="7159881" cy="6050452"/>
          </a:xfrm>
          <a:prstGeom prst="rect">
            <a:avLst/>
          </a:prstGeom>
          <a:noFill/>
          <a:ln w="9544" cap="flat" cmpd="sng" algn="ctr">
            <a:solidFill>
              <a:srgbClr val="DCE6F2"/>
            </a:solidFill>
            <a:prstDash val="solid"/>
            <a:round/>
            <a:headEnd w="med" len="med"/>
            <a:tailEnd w="med" len="med"/>
          </a:ln>
        </p:spPr>
      </p:pic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7">
            <a:lum/>
          </a:blip>
          <a:stretch>
            <a:fillRect/>
          </a:stretch>
        </p:blipFill>
        <p:spPr>
          <a:xfrm>
            <a:off x="9061360" y="3296638"/>
            <a:ext cx="7617027" cy="4026732"/>
          </a:xfrm>
          <a:prstGeom prst="rect">
            <a:avLst/>
          </a:prstGeom>
          <a:noFill/>
          <a:ln w="9544" cap="flat" cmpd="sng" algn="ctr">
            <a:solidFill>
              <a:srgbClr val="FF0000"/>
            </a:solidFill>
            <a:prstDash val="sysDot"/>
            <a:round/>
            <a:headEnd w="med" len="med"/>
            <a:tailEnd type="triangle" w="med" len="med"/>
          </a:ln>
        </p:spPr>
      </p:pic>
      <p:sp>
        <p:nvSpPr>
          <p:cNvPr id="23" name="타원 22"/>
          <p:cNvSpPr/>
          <p:nvPr/>
        </p:nvSpPr>
        <p:spPr>
          <a:xfrm>
            <a:off x="2282434" y="5447287"/>
            <a:ext cx="533280" cy="500013"/>
          </a:xfrm>
          <a:prstGeom prst="ellipse">
            <a:avLst/>
          </a:prstGeom>
          <a:noFill/>
          <a:ln w="25508" cap="flat" cmpd="sng" algn="ctr">
            <a:solidFill>
              <a:srgbClr val="FF0000"/>
            </a:solidFill>
            <a:prstDash val="sysDot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en-US" altLang="en-US" sz="1200" b="0" i="0" baseline="0">
              <a:solidFill>
                <a:schemeClr val="tx1"/>
              </a:solidFill>
              <a:latin typeface="?? ??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8">
            <a:lum/>
          </a:blip>
          <a:stretch>
            <a:fillRect/>
          </a:stretch>
        </p:blipFill>
        <p:spPr>
          <a:xfrm>
            <a:off x="2536348" y="5271127"/>
            <a:ext cx="6525012" cy="17616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</p:spTree>
    <p:extLst>
      <p:ext uri="{BB962C8B-B14F-4D97-AF65-F5344CB8AC3E}">
        <p14:creationId xmlns:p14="http://schemas.microsoft.com/office/powerpoint/2010/main" val="2970784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46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11053" y="1500630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및 시행착오(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28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36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-</a:t>
            </a:r>
            <a:r>
              <a:rPr lang="ko-KR" altLang="en-US" sz="3400" b="1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허광혁</a:t>
            </a:r>
            <a:endParaRPr lang="ko-KR" altLang="en-US" sz="3400" b="1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8523423" y="1213594"/>
            <a:ext cx="3967643" cy="9025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/>
              <a:t>아황산가스 학습 </a:t>
            </a:r>
            <a:r>
              <a:rPr lang="ko-KR" altLang="en-US" sz="2800" dirty="0" smtClean="0"/>
              <a:t>모델</a:t>
            </a:r>
            <a:endParaRPr lang="ko-KR" altLang="en-US" sz="28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3435" y="2509588"/>
            <a:ext cx="16381541" cy="708288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9672" y="3719393"/>
            <a:ext cx="17005304" cy="904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711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46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11053" y="1500630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및 시행착오(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29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36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-</a:t>
            </a:r>
            <a:r>
              <a:rPr lang="ko-KR" altLang="en-US" sz="3400" b="1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허광혁</a:t>
            </a:r>
            <a:endParaRPr lang="ko-KR" altLang="en-US" sz="3400" b="1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8523423" y="1213594"/>
            <a:ext cx="4729783" cy="9025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smtClean="0"/>
              <a:t>미세먼지 학습 데이터</a:t>
            </a:r>
            <a:endParaRPr lang="ko-KR" altLang="en-US" sz="28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3530" y="2856768"/>
            <a:ext cx="16240422" cy="5829474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11195428" y="2856768"/>
            <a:ext cx="2057778" cy="586482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9141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46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11053" y="1500630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및 시행착오(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30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36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-</a:t>
            </a:r>
            <a:r>
              <a:rPr lang="ko-KR" altLang="en-US" sz="3400" b="1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허광혁</a:t>
            </a:r>
            <a:endParaRPr lang="ko-KR" altLang="en-US" sz="3400" b="1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5367497" y="2220327"/>
            <a:ext cx="7385358" cy="9025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 smtClean="0"/>
              <a:t>14</a:t>
            </a:r>
            <a:r>
              <a:rPr lang="ko-KR" altLang="en-US" sz="2800" dirty="0" smtClean="0"/>
              <a:t>년 </a:t>
            </a:r>
            <a:r>
              <a:rPr lang="en-US" altLang="ko-KR" sz="2800" dirty="0" smtClean="0"/>
              <a:t>~ 23</a:t>
            </a:r>
            <a:r>
              <a:rPr lang="ko-KR" altLang="en-US" sz="2800" dirty="0" smtClean="0"/>
              <a:t>년사이 서울 미세먼지 분포</a:t>
            </a:r>
            <a:endParaRPr lang="ko-KR" altLang="en-US" sz="28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1053" y="3186846"/>
            <a:ext cx="8149123" cy="606969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99736" y="3157967"/>
            <a:ext cx="8101307" cy="6034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050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46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11053" y="1500630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및 시행착오(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31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36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-</a:t>
            </a:r>
            <a:r>
              <a:rPr lang="ko-KR" altLang="en-US" sz="3400" b="1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허광혁</a:t>
            </a:r>
            <a:endParaRPr lang="ko-KR" altLang="en-US" sz="3400" b="1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8523423" y="1213594"/>
            <a:ext cx="4424927" cy="9025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/>
              <a:t>미세먼지 </a:t>
            </a:r>
            <a:r>
              <a:rPr lang="en-US" altLang="ko-KR" sz="2800" dirty="0" smtClean="0"/>
              <a:t>KNN </a:t>
            </a:r>
            <a:r>
              <a:rPr lang="ko-KR" altLang="en-US" sz="2800" dirty="0" smtClean="0"/>
              <a:t>모델링</a:t>
            </a:r>
            <a:endParaRPr lang="ko-KR" altLang="en-US" sz="28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3435" y="2452867"/>
            <a:ext cx="14393349" cy="177209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93538" y="4519176"/>
            <a:ext cx="13379092" cy="4673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465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46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11053" y="1500630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및 시행착오(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32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36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-</a:t>
            </a:r>
            <a:r>
              <a:rPr lang="ko-KR" altLang="en-US" sz="3400" b="1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허광혁</a:t>
            </a:r>
            <a:endParaRPr lang="ko-KR" altLang="en-US" sz="3400" b="1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2746" y="2452868"/>
            <a:ext cx="12345725" cy="319286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2872" y="5880083"/>
            <a:ext cx="8956917" cy="3601723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8523423" y="1213594"/>
            <a:ext cx="4424927" cy="9025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/>
              <a:t>미세먼지 </a:t>
            </a:r>
            <a:r>
              <a:rPr lang="en-US" altLang="ko-KR" sz="2800" dirty="0" smtClean="0"/>
              <a:t>KNN </a:t>
            </a:r>
            <a:r>
              <a:rPr lang="ko-KR" altLang="en-US" sz="2800" dirty="0" smtClean="0"/>
              <a:t>모델링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4017593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46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11053" y="1500630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및 시행착오(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33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36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-</a:t>
            </a:r>
            <a:r>
              <a:rPr lang="ko-KR" altLang="en-US" sz="3400" b="1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허광혁</a:t>
            </a:r>
            <a:endParaRPr lang="ko-KR" altLang="en-US" sz="3400" b="1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1053" y="2177845"/>
            <a:ext cx="9909743" cy="743230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18485" y="2610635"/>
            <a:ext cx="5004622" cy="2239831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8523423" y="1213594"/>
            <a:ext cx="6635133" cy="9025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/>
              <a:t>미세먼지 </a:t>
            </a:r>
            <a:r>
              <a:rPr lang="en-US" altLang="ko-KR" sz="2800" dirty="0" smtClean="0"/>
              <a:t>KNN </a:t>
            </a:r>
            <a:r>
              <a:rPr lang="ko-KR" altLang="en-US" sz="2800" dirty="0" err="1" smtClean="0"/>
              <a:t>하이퍼</a:t>
            </a:r>
            <a:r>
              <a:rPr lang="ko-KR" altLang="en-US" sz="2800" dirty="0" smtClean="0"/>
              <a:t> </a:t>
            </a:r>
            <a:r>
              <a:rPr lang="ko-KR" altLang="en-US" sz="2800" dirty="0" err="1" smtClean="0"/>
              <a:t>파라미터</a:t>
            </a:r>
            <a:r>
              <a:rPr lang="ko-KR" altLang="en-US" sz="2800" dirty="0" smtClean="0"/>
              <a:t> 결과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970586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46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11053" y="1500630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및 시행착오(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34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36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-</a:t>
            </a:r>
            <a:r>
              <a:rPr lang="ko-KR" altLang="en-US" sz="3400" b="1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허광혁</a:t>
            </a:r>
            <a:endParaRPr lang="ko-KR" altLang="en-US" sz="3400" b="1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7608" y="2095115"/>
            <a:ext cx="3577589" cy="7424014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1437224" y="5807122"/>
            <a:ext cx="2746516" cy="45824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연결선 7"/>
          <p:cNvCxnSpPr/>
          <p:nvPr/>
        </p:nvCxnSpPr>
        <p:spPr>
          <a:xfrm flipV="1">
            <a:off x="4183740" y="2445668"/>
            <a:ext cx="850020" cy="3361454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4183740" y="6265370"/>
            <a:ext cx="878657" cy="382454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그림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60368" y="2380914"/>
            <a:ext cx="12970353" cy="1320885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73530" y="4089501"/>
            <a:ext cx="8302688" cy="5984461"/>
          </a:xfrm>
          <a:prstGeom prst="rect">
            <a:avLst/>
          </a:prstGeom>
        </p:spPr>
      </p:pic>
      <p:sp>
        <p:nvSpPr>
          <p:cNvPr id="27" name="직사각형 26"/>
          <p:cNvSpPr/>
          <p:nvPr/>
        </p:nvSpPr>
        <p:spPr>
          <a:xfrm>
            <a:off x="8523423" y="1213594"/>
            <a:ext cx="4424927" cy="9025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err="1" smtClean="0"/>
              <a:t>크롤링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4056622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46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11053" y="1500630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및 시행착오(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35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36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-</a:t>
            </a:r>
            <a:r>
              <a:rPr lang="ko-KR" altLang="en-US" sz="3400" b="1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허광혁</a:t>
            </a:r>
            <a:endParaRPr lang="ko-KR" altLang="en-US" sz="3400" b="1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7608" y="2095115"/>
            <a:ext cx="3577589" cy="742401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3760" y="2445668"/>
            <a:ext cx="8002470" cy="484855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33760" y="7413013"/>
            <a:ext cx="12447456" cy="2094442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1437224" y="5807122"/>
            <a:ext cx="2746516" cy="45824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연결선 7"/>
          <p:cNvCxnSpPr/>
          <p:nvPr/>
        </p:nvCxnSpPr>
        <p:spPr>
          <a:xfrm flipV="1">
            <a:off x="4183740" y="2445668"/>
            <a:ext cx="850020" cy="3361454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4183740" y="6265370"/>
            <a:ext cx="831073" cy="3242085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523423" y="1213594"/>
            <a:ext cx="4424927" cy="9025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/>
              <a:t>만들어진 예측 모델 활용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846875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46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11053" y="1500630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및 시행착오(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36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36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-</a:t>
            </a:r>
            <a:r>
              <a:rPr lang="ko-KR" altLang="en-US" sz="3400" b="1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허광혁</a:t>
            </a:r>
            <a:endParaRPr lang="ko-KR" altLang="en-US" sz="3400" b="1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5968" y="2392809"/>
            <a:ext cx="7585695" cy="6786063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86569" y="3913859"/>
            <a:ext cx="12175091" cy="627136"/>
          </a:xfrm>
          <a:prstGeom prst="rect">
            <a:avLst/>
          </a:prstGeom>
          <a:ln w="76200">
            <a:solidFill>
              <a:srgbClr val="FF0000"/>
            </a:solidFill>
          </a:ln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57562" y="4877941"/>
            <a:ext cx="11368265" cy="3408237"/>
          </a:xfrm>
          <a:prstGeom prst="rect">
            <a:avLst/>
          </a:prstGeom>
          <a:ln w="76200">
            <a:solidFill>
              <a:srgbClr val="FF0000"/>
            </a:solidFill>
          </a:ln>
        </p:spPr>
      </p:pic>
      <p:sp>
        <p:nvSpPr>
          <p:cNvPr id="22" name="직사각형 21"/>
          <p:cNvSpPr/>
          <p:nvPr/>
        </p:nvSpPr>
        <p:spPr>
          <a:xfrm>
            <a:off x="8523423" y="1213594"/>
            <a:ext cx="8540483" cy="9025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err="1" smtClean="0"/>
              <a:t>크롤링된</a:t>
            </a:r>
            <a:r>
              <a:rPr lang="ko-KR" altLang="en-US" sz="2800" dirty="0" smtClean="0"/>
              <a:t> 기상 정보와 </a:t>
            </a:r>
            <a:r>
              <a:rPr lang="ko-KR" altLang="en-US" sz="2800" dirty="0" err="1" smtClean="0"/>
              <a:t>예측치</a:t>
            </a:r>
            <a:r>
              <a:rPr lang="ko-KR" altLang="en-US" sz="2800" dirty="0" smtClean="0"/>
              <a:t> </a:t>
            </a:r>
            <a:r>
              <a:rPr lang="en-US" altLang="ko-KR" sz="2800" dirty="0" smtClean="0"/>
              <a:t>DB</a:t>
            </a:r>
            <a:r>
              <a:rPr lang="ko-KR" altLang="en-US" sz="2800" dirty="0" smtClean="0"/>
              <a:t>저장</a:t>
            </a:r>
            <a:endParaRPr lang="en-US" altLang="ko-KR" sz="2800" dirty="0" smtClean="0"/>
          </a:p>
          <a:p>
            <a:pPr algn="ctr"/>
            <a:r>
              <a:rPr lang="en-US" altLang="ko-KR" sz="2800" dirty="0" smtClean="0"/>
              <a:t>(</a:t>
            </a:r>
            <a:r>
              <a:rPr lang="ko-KR" altLang="en-US" sz="2800" dirty="0" smtClean="0"/>
              <a:t>매일 오전 </a:t>
            </a:r>
            <a:r>
              <a:rPr lang="en-US" altLang="ko-KR" sz="2800" dirty="0" smtClean="0"/>
              <a:t>11</a:t>
            </a:r>
            <a:r>
              <a:rPr lang="ko-KR" altLang="en-US" sz="2800" dirty="0" smtClean="0"/>
              <a:t>시 스케줄링을 통한 데이터 갱신</a:t>
            </a:r>
            <a:r>
              <a:rPr lang="en-US" altLang="ko-KR" sz="2800" dirty="0" smtClean="0"/>
              <a:t>)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718637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61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33079" y="1681919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ko-KR" altLang="en-US" sz="3400" b="1" i="0" baseline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소감</a:t>
            </a:r>
            <a:endParaRPr lang="ko-KR" altLang="en-US" sz="3400" b="1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graphicFrame>
        <p:nvGraphicFramePr>
          <p:cNvPr id="17" name="표 16"/>
          <p:cNvGraphicFramePr/>
          <p:nvPr>
            <p:extLst>
              <p:ext uri="{D42A27DB-BD31-4B8C-83A1-F6EECF244321}">
                <p14:modId xmlns:p14="http://schemas.microsoft.com/office/powerpoint/2010/main" val="2112529990"/>
              </p:ext>
            </p:extLst>
          </p:nvPr>
        </p:nvGraphicFramePr>
        <p:xfrm>
          <a:off x="1261810" y="2701456"/>
          <a:ext cx="15573454" cy="6629845"/>
        </p:xfrm>
        <a:graphic>
          <a:graphicData uri="http://schemas.openxmlformats.org/drawingml/2006/table">
            <a:tbl>
              <a:tblPr firstRow="1" bandRow="1"/>
              <a:tblGrid>
                <a:gridCol w="20151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5582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37610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500" b="1" i="0" baseline="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담당자</a:t>
                      </a:r>
                      <a:endParaRPr kumimoji="0" lang="ko-KR" altLang="en-US" sz="2500" b="1" i="0" dirty="0">
                        <a:solidFill>
                          <a:srgbClr val="FFFFFF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500" b="1" i="0" baseline="0" dirty="0" smtClean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내용</a:t>
                      </a:r>
                      <a:endParaRPr kumimoji="0" lang="ko-KR" altLang="en-US" sz="2500" b="1" i="0" dirty="0">
                        <a:solidFill>
                          <a:srgbClr val="FFFFFF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78447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500" b="0" i="0" baseline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전민경</a:t>
                      </a:r>
                      <a:endParaRPr kumimoji="1" lang="ko-KR" altLang="en-US" sz="25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46120" lvl="1" indent="-329975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6"/>
                        </a:buBlip>
                        <a:defRPr/>
                      </a:pPr>
                      <a:endParaRPr kumimoji="1" lang="ko-KR" altLang="en-US" sz="25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78447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5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김광섭</a:t>
                      </a:r>
                      <a:endParaRPr kumimoji="1" lang="ko-KR" altLang="en-US" sz="2500" b="0" i="0">
                        <a:solidFill>
                          <a:srgbClr val="000000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68348" marR="0" lvl="0" indent="-368348" algn="l" defTabSz="393752" rtl="0" eaLnBrk="1" fontAlgn="auto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/>
                        <a:buBlip>
                          <a:blip r:embed="rId6"/>
                        </a:buBlip>
                        <a:tabLst/>
                        <a:defRPr/>
                      </a:pPr>
                      <a:r>
                        <a:rPr lang="ko-KR" altLang="en-US" sz="2500" dirty="0" smtClean="0"/>
                        <a:t>미세먼지 프로젝트를 성공적으로 마무리해서 다행이다</a:t>
                      </a:r>
                      <a:r>
                        <a:rPr lang="en-US" altLang="ko-KR" sz="2500" dirty="0" smtClean="0"/>
                        <a:t>.</a:t>
                      </a:r>
                    </a:p>
                  </a:txBody>
                  <a:tcPr anchor="ctr">
                    <a:lnL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78447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5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김유진</a:t>
                      </a:r>
                      <a:endParaRPr kumimoji="1" lang="ko-KR" altLang="en-US" sz="2500" b="0" i="0">
                        <a:solidFill>
                          <a:srgbClr val="000000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68348" lvl="0" indent="-368348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6"/>
                        </a:buBlip>
                        <a:defRPr/>
                      </a:pPr>
                      <a:endParaRPr kumimoji="1" lang="ko-KR" altLang="en-US" sz="25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78447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5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김한민</a:t>
                      </a:r>
                      <a:endParaRPr kumimoji="1" lang="ko-KR" altLang="en-US" sz="2500" b="0" i="0">
                        <a:solidFill>
                          <a:srgbClr val="000000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68348" lvl="0" indent="-368348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6"/>
                        </a:buBlip>
                        <a:defRPr/>
                      </a:pPr>
                      <a:r>
                        <a:rPr kumimoji="1" lang="ko-KR" altLang="en-US" sz="2500" b="0" i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미세먼지 전문가가 된 것 같다</a:t>
                      </a:r>
                      <a:r>
                        <a:rPr kumimoji="1" lang="en-US" altLang="ko-KR" sz="2500" b="0" i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.</a:t>
                      </a:r>
                      <a:r>
                        <a:rPr kumimoji="1" lang="en-US" altLang="ko-KR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 </a:t>
                      </a:r>
                      <a:r>
                        <a:rPr kumimoji="1" lang="ko-KR" altLang="en-US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그리고 생각보다 우리나라는 미세먼지가 좋은 나라다</a:t>
                      </a:r>
                      <a:r>
                        <a:rPr kumimoji="1" lang="en-US" altLang="ko-KR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.</a:t>
                      </a:r>
                      <a:endParaRPr kumimoji="1" lang="ko-KR" altLang="en-US" sz="25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78447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500" b="0" i="0" baseline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허광혁</a:t>
                      </a:r>
                      <a:endParaRPr kumimoji="1" lang="ko-KR" altLang="en-US" sz="25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68348" marR="0" lvl="0" indent="-368348" algn="l" defTabSz="393752" rtl="0" eaLnBrk="1" fontAlgn="auto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/>
                        <a:buBlip>
                          <a:blip r:embed="rId6"/>
                        </a:buBlip>
                        <a:tabLst/>
                        <a:defRPr/>
                      </a:pPr>
                      <a:r>
                        <a:rPr kumimoji="1" lang="ko-KR" altLang="en-US" sz="2500" b="0" i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예측 모델의 결과들을 보면서 많은 의심 했지만</a:t>
                      </a:r>
                      <a:r>
                        <a:rPr kumimoji="1" lang="en-US" altLang="ko-KR" sz="2500" b="0" i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, </a:t>
                      </a:r>
                      <a:r>
                        <a:rPr kumimoji="1" lang="ko-KR" altLang="en-US" sz="2500" b="0" i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컴퓨터는 거짓말을 하지 않는다</a:t>
                      </a:r>
                      <a:r>
                        <a:rPr kumimoji="1" lang="en-US" altLang="ko-KR" sz="2500" b="0" i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.</a:t>
                      </a:r>
                      <a:endParaRPr kumimoji="1" lang="ko-KR" altLang="en-US" sz="2500" b="0" i="0" dirty="0" smtClean="0">
                        <a:solidFill>
                          <a:srgbClr val="000000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14749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한컴오피스">
  <a:themeElements>
    <a:clrScheme name="PowerPoint">
      <a:dk1>
        <a:srgbClr val="000000"/>
      </a:dk1>
      <a:lt1>
        <a:srgbClr val="FFFFFF"/>
      </a:lt1>
      <a:dk2>
        <a:srgbClr val="000000"/>
      </a:dk2>
      <a:lt2>
        <a:srgbClr val="EEECE1"/>
      </a:lt2>
      <a:accent1>
        <a:srgbClr val="4F81BD"/>
      </a:accent1>
      <a:accent2>
        <a:srgbClr val="C0504D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000FF"/>
      </a:hlink>
      <a:folHlink>
        <a:srgbClr val="800080"/>
      </a:folHlink>
    </a:clrScheme>
    <a:fontScheme name="">
      <a:majorFont>
        <a:latin typeface="?? ??"/>
        <a:ea typeface="?? ??"/>
        <a:cs typeface=""/>
      </a:majorFont>
      <a:minorFont>
        <a:latin typeface="?? ??"/>
        <a:ea typeface="?? ??"/>
        <a:cs typeface="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한컴오피스">
  <a:themeElements>
    <a:clrScheme name="PowerPoint">
      <a:dk1>
        <a:srgbClr val="000000"/>
      </a:dk1>
      <a:lt1>
        <a:srgbClr val="FFFFFF"/>
      </a:lt1>
      <a:dk2>
        <a:srgbClr val="000000"/>
      </a:dk2>
      <a:lt2>
        <a:srgbClr val="EEECE1"/>
      </a:lt2>
      <a:accent1>
        <a:srgbClr val="4F81BD"/>
      </a:accent1>
      <a:accent2>
        <a:srgbClr val="C0504D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000FF"/>
      </a:hlink>
      <a:folHlink>
        <a:srgbClr val="800080"/>
      </a:folHlink>
    </a:clrScheme>
    <a:fontScheme name="">
      <a:majorFont>
        <a:latin typeface="?? ??"/>
        <a:ea typeface="?? ??"/>
        <a:cs typeface=""/>
      </a:majorFont>
      <a:minorFont>
        <a:latin typeface="?? ??"/>
        <a:ea typeface="?? ??"/>
        <a:cs typeface="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0000FF"/>
      </a:hlink>
      <a:folHlink>
        <a:srgbClr val="800080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717</TotalTime>
  <Words>4541</Words>
  <Application>Microsoft Office PowerPoint</Application>
  <PresentationFormat>사용자 지정</PresentationFormat>
  <Paragraphs>1050</Paragraphs>
  <Slides>101</Slides>
  <Notes>57</Notes>
  <HiddenSlides>0</HiddenSlides>
  <MMClips>0</MMClips>
  <ScaleCrop>false</ScaleCrop>
  <HeadingPairs>
    <vt:vector size="6" baseType="variant">
      <vt:variant>
        <vt:lpstr>사용한 글꼴</vt:lpstr>
      </vt:variant>
      <vt:variant>
        <vt:i4>14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101</vt:i4>
      </vt:variant>
    </vt:vector>
  </HeadingPairs>
  <TitlesOfParts>
    <vt:vector size="117" baseType="lpstr">
      <vt:lpstr>?? ??</vt:lpstr>
      <vt:lpstr>D2Coding</vt:lpstr>
      <vt:lpstr>Pretendard SemiBold</vt:lpstr>
      <vt:lpstr>나눔고딕 ExtraBold</vt:lpstr>
      <vt:lpstr>돋움</vt:lpstr>
      <vt:lpstr>돋움체</vt:lpstr>
      <vt:lpstr>맑은 고딕</vt:lpstr>
      <vt:lpstr>바탕</vt:lpstr>
      <vt:lpstr>한컴 윤체 B</vt:lpstr>
      <vt:lpstr>함초롬돋움</vt:lpstr>
      <vt:lpstr>휴먼둥근헤드라인</vt:lpstr>
      <vt:lpstr>휴먼엑스포</vt:lpstr>
      <vt:lpstr>Arial</vt:lpstr>
      <vt:lpstr>Calibri</vt:lpstr>
      <vt:lpstr>한컴오피스</vt:lpstr>
      <vt:lpstr>한컴오피스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human</cp:lastModifiedBy>
  <cp:revision>129</cp:revision>
  <dcterms:created xsi:type="dcterms:W3CDTF">2024-03-13T21:39:25Z</dcterms:created>
  <dcterms:modified xsi:type="dcterms:W3CDTF">2024-07-18T07:08:53Z</dcterms:modified>
  <cp:version>1100.0100.01</cp:version>
</cp:coreProperties>
</file>